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jpeg" ContentType="image/jpeg"/>
  <Override PartName="/ppt/media/image3.png" ContentType="image/png"/>
  <Override PartName="/ppt/media/image2.jpeg" ContentType="image/jpeg"/>
  <Override PartName="/ppt/media/image4.png" ContentType="image/png"/>
  <Override PartName="/ppt/media/image5.png" ContentType="image/png"/>
  <Override PartName="/ppt/media/image6.png" ContentType="image/png"/>
  <Override PartName="/ppt/media/image8.jpeg" ContentType="image/jpeg"/>
  <Override PartName="/ppt/media/image7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DD7C03-7E52-4172-BD58-7FE1A775A06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FA6DEE4-8204-4325-9445-385182C6648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3B38F8-B08C-4E2A-B046-4D872EE29D6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DB173E-2902-414F-AA41-424D56EC897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B06B183-ACC7-4894-9C63-F44BDF3D32E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0FB122A-41A1-47E1-B5B1-6FDADE7B090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6AB5024-B976-450A-A221-A652AAFF842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EDCB8F7-D746-4FBB-B85B-B28FA879D1D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ADDA886-6536-4B12-B490-224CBF0341D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E588C06-187D-41CB-9D74-3FD199AE59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D0BF980-116B-4E83-8FE8-CF51AB37438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0A66F9-0BFE-4445-86C0-E0C7FC578C2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E91D7D9-B1A3-47CA-9ECA-4DC91C4FA1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8FB71B8-482A-4579-9DA7-DE6997E6CD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9BA3529-DA85-4359-87DA-44DE6C38C84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2774DDC-B8D1-4E6F-8F15-01E6DF312F7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815D3E9-2C8A-4158-B84F-F67E3ED02D2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0023000-3586-4047-A1C6-7A7D472B0CB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77034EE-383A-4F6A-BA8D-73BC64F8744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2221332-16F7-4FC1-9A85-1AA087DAA6D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AB044F8-4E72-4A51-B86E-79B0063CBCE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D4E374D-E0D1-4353-8CF3-98FE677FDEA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202101A-497A-49E6-99C4-95CEF998AE2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47F8873-8654-42B1-983A-DF9C01FBB3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CA86033-969E-4BF3-ADED-405914CAC38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168ECB5-F767-4614-9E05-F1DBB9F4988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0FEF243-8304-48BC-811F-35517C8E439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2A98888-DC7D-4AE0-BA5C-F46C2C98B9C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FD092AE-3E90-4A78-B466-B8164FE1D9F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1199064-D34F-4319-B97D-404445E3AC7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D0DAB47-9410-4025-ABF1-B765ACF8A4C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D70C0F0-A933-477A-BAFA-2C3CBC0AEDB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485EAE3-2079-4E4E-9095-ED0CD36D29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2A6F00-4614-4509-A4D6-C123560EBA2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83455A2-47F2-4E66-AD88-4A36445EFBF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1C23317-2CFB-47F9-8F09-BB6B232990F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bk object 16" hidden="1"/>
          <p:cNvSpPr/>
          <p:nvPr/>
        </p:nvSpPr>
        <p:spPr>
          <a:xfrm>
            <a:off x="0" y="1440"/>
            <a:ext cx="9143640" cy="14054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bk object 16"/>
          <p:cNvSpPr/>
          <p:nvPr/>
        </p:nvSpPr>
        <p:spPr>
          <a:xfrm>
            <a:off x="0" y="1440"/>
            <a:ext cx="9143640" cy="51415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008800" y="-52920"/>
            <a:ext cx="6978960" cy="1243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uk-UA" sz="3950" spc="-1" strike="noStrike">
                <a:solidFill>
                  <a:srgbClr val="000000"/>
                </a:solidFill>
                <a:latin typeface="Calibri"/>
              </a:rPr>
              <a:t>Для правки тексту заголовка клацніть мишею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2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&lt;дата/час&gt;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uk-UA" sz="1400" spc="-1" strike="noStrike">
                <a:solidFill>
                  <a:srgbClr val="b2b2b2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BBF8279-EA3C-4156-A5F6-860D27646D55}" type="slidenum">
              <a:rPr b="0" lang="uk-UA" sz="1400" spc="-1" strike="noStrike">
                <a:solidFill>
                  <a:srgbClr val="b2b2b2"/>
                </a:solidFill>
                <a:latin typeface="Times New Roman"/>
              </a:rPr>
              <a:t>&lt;номер&gt;</a:t>
            </a:fld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bk object 16"/>
          <p:cNvSpPr/>
          <p:nvPr/>
        </p:nvSpPr>
        <p:spPr>
          <a:xfrm>
            <a:off x="0" y="1440"/>
            <a:ext cx="9143640" cy="14054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1"/>
          <p:cNvSpPr>
            <a:spLocks noGrp="1"/>
          </p:cNvSpPr>
          <p:nvPr>
            <p:ph type="ftr" idx="4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dt" idx="5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&lt;дата/час&gt;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sldNum" idx="6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uk-UA" sz="1400" spc="-1" strike="noStrike">
                <a:solidFill>
                  <a:srgbClr val="b2b2b2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3761E1CE-782A-4259-BEA1-FD06DE7546D8}" type="slidenum">
              <a:rPr b="0" lang="uk-UA" sz="1400" spc="-1" strike="noStrike">
                <a:solidFill>
                  <a:srgbClr val="b2b2b2"/>
                </a:solidFill>
                <a:latin typeface="Times New Roman"/>
              </a:rPr>
              <a:t>&lt;номер&gt;</a:t>
            </a:fld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Для правки тексту заголовка клацніть мишею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uk-UA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20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uk-UA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bk object 16"/>
          <p:cNvSpPr/>
          <p:nvPr/>
        </p:nvSpPr>
        <p:spPr>
          <a:xfrm>
            <a:off x="0" y="1440"/>
            <a:ext cx="9143640" cy="14054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2008800" y="-52920"/>
            <a:ext cx="6978960" cy="1243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uk-UA" sz="3950" spc="-1" strike="noStrike">
                <a:solidFill>
                  <a:srgbClr val="000000"/>
                </a:solidFill>
                <a:latin typeface="Calibri"/>
              </a:rPr>
              <a:t>Для правки тексту заголовка клацніть мишею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172080" y="1679760"/>
            <a:ext cx="8799480" cy="3306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4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uk-UA" sz="14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4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uk-UA" sz="14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4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4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uk-UA" sz="14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ftr" idx="7"/>
          </p:nvPr>
        </p:nvSpPr>
        <p:spPr>
          <a:xfrm>
            <a:off x="3108960" y="4783320"/>
            <a:ext cx="292572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dt" idx="8"/>
          </p:nvPr>
        </p:nvSpPr>
        <p:spPr>
          <a:xfrm>
            <a:off x="45720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&lt;дата/час&gt;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sldNum" idx="9"/>
          </p:nvPr>
        </p:nvSpPr>
        <p:spPr>
          <a:xfrm>
            <a:off x="6583680" y="4783320"/>
            <a:ext cx="2102760" cy="256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uk-UA" sz="1400" spc="-1" strike="noStrike">
                <a:solidFill>
                  <a:srgbClr val="b2b2b2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5308E21-64C6-40A7-A28B-03DD3EF97FE2}" type="slidenum">
              <a:rPr b="0" lang="uk-UA" sz="1400" spc="-1" strike="noStrike">
                <a:solidFill>
                  <a:srgbClr val="b2b2b2"/>
                </a:solidFill>
                <a:latin typeface="Times New Roman"/>
              </a:rPr>
              <a:t>&lt;номер&gt;</a:t>
            </a:fld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3.png"/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074960" y="996840"/>
            <a:ext cx="6990480" cy="2482920"/>
          </a:xfrm>
          <a:prstGeom prst="rect">
            <a:avLst/>
          </a:prstGeom>
          <a:noFill/>
          <a:ln w="0">
            <a:noFill/>
          </a:ln>
        </p:spPr>
        <p:txBody>
          <a:bodyPr lIns="0" rIns="0" tIns="8280" bIns="0" anchor="t">
            <a:noAutofit/>
          </a:bodyPr>
          <a:p>
            <a:pPr marL="1137240" indent="0" algn="ctr">
              <a:lnSpc>
                <a:spcPct val="101000"/>
              </a:lnSpc>
              <a:spcBef>
                <a:spcPts val="65"/>
              </a:spcBef>
              <a:buNone/>
              <a:tabLst>
                <a:tab algn="l" pos="0"/>
              </a:tabLst>
            </a:pPr>
            <a:r>
              <a:rPr b="1" lang="uk-UA" sz="3950" spc="9" strike="noStrike">
                <a:solidFill>
                  <a:srgbClr val="000000"/>
                </a:solidFill>
                <a:latin typeface="Verdana"/>
              </a:rPr>
              <a:t>Урок </a:t>
            </a:r>
            <a:r>
              <a:rPr b="1" lang="uk-UA" sz="3950" spc="77" strike="noStrike">
                <a:solidFill>
                  <a:srgbClr val="000000"/>
                </a:solidFill>
                <a:latin typeface="Verdana"/>
              </a:rPr>
              <a:t>№4  </a:t>
            </a:r>
            <a:r>
              <a:rPr b="1" lang="uk-UA" sz="3950" spc="9" strike="noStrike">
                <a:solidFill>
                  <a:srgbClr val="000000"/>
                </a:solidFill>
                <a:latin typeface="Verdana"/>
              </a:rPr>
              <a:t>Предмет і</a:t>
            </a:r>
            <a:r>
              <a:rPr b="1" lang="uk-UA" sz="3950" spc="38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1" lang="uk-UA" sz="3950" spc="-1" strike="noStrike">
                <a:solidFill>
                  <a:srgbClr val="000000"/>
                </a:solidFill>
                <a:latin typeface="Verdana"/>
              </a:rPr>
              <a:t>метод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  <a:p>
            <a:pPr marL="1137240" indent="0" algn="ctr">
              <a:lnSpc>
                <a:spcPct val="100000"/>
              </a:lnSpc>
              <a:spcBef>
                <a:spcPts val="445"/>
              </a:spcBef>
              <a:buNone/>
              <a:tabLst>
                <a:tab algn="l" pos="0"/>
              </a:tabLst>
            </a:pPr>
            <a:r>
              <a:rPr b="1" lang="uk-UA" sz="3950" spc="9" strike="noStrike">
                <a:solidFill>
                  <a:srgbClr val="000000"/>
                </a:solidFill>
                <a:latin typeface="Verdana"/>
              </a:rPr>
              <a:t>бухгалтерського</a:t>
            </a:r>
            <a:r>
              <a:rPr b="1" lang="uk-UA" sz="3950" spc="134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1" lang="uk-UA" sz="3950" spc="18" strike="noStrike">
                <a:solidFill>
                  <a:srgbClr val="000000"/>
                </a:solidFill>
                <a:latin typeface="Verdana"/>
              </a:rPr>
              <a:t>обліку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object 2"/>
          <p:cNvSpPr/>
          <p:nvPr/>
        </p:nvSpPr>
        <p:spPr>
          <a:xfrm>
            <a:off x="923760" y="1209600"/>
            <a:ext cx="7657920" cy="187596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object 3"/>
          <p:cNvSpPr/>
          <p:nvPr/>
        </p:nvSpPr>
        <p:spPr>
          <a:xfrm>
            <a:off x="7458120" y="1209600"/>
            <a:ext cx="1314000" cy="187596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object 4"/>
          <p:cNvSpPr/>
          <p:nvPr/>
        </p:nvSpPr>
        <p:spPr>
          <a:xfrm>
            <a:off x="1104840" y="2219400"/>
            <a:ext cx="7286400" cy="18759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object 5"/>
          <p:cNvSpPr/>
          <p:nvPr/>
        </p:nvSpPr>
        <p:spPr>
          <a:xfrm>
            <a:off x="7267680" y="2219400"/>
            <a:ext cx="1314000" cy="187596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object 6"/>
          <p:cNvSpPr/>
          <p:nvPr/>
        </p:nvSpPr>
        <p:spPr>
          <a:xfrm>
            <a:off x="1491840" y="1689120"/>
            <a:ext cx="6462720" cy="70632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object 7"/>
          <p:cNvSpPr/>
          <p:nvPr/>
        </p:nvSpPr>
        <p:spPr>
          <a:xfrm>
            <a:off x="1478160" y="1675080"/>
            <a:ext cx="6490800" cy="73476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object 8"/>
          <p:cNvSpPr/>
          <p:nvPr/>
        </p:nvSpPr>
        <p:spPr>
          <a:xfrm>
            <a:off x="1726560" y="2698920"/>
            <a:ext cx="6037560" cy="575280"/>
          </a:xfrm>
          <a:prstGeom prst="rect">
            <a:avLst/>
          </a:prstGeom>
          <a:blipFill rotWithShape="0">
            <a:blip r:embed="rId7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object 9"/>
          <p:cNvSpPr/>
          <p:nvPr/>
        </p:nvSpPr>
        <p:spPr>
          <a:xfrm>
            <a:off x="1712880" y="2684880"/>
            <a:ext cx="6065640" cy="604080"/>
          </a:xfrm>
          <a:prstGeom prst="rect">
            <a:avLst/>
          </a:prstGeom>
          <a:blipFill rotWithShape="0">
            <a:blip r:embed="rId8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object 2"/>
          <p:cNvSpPr/>
          <p:nvPr/>
        </p:nvSpPr>
        <p:spPr>
          <a:xfrm>
            <a:off x="6172200" y="3143160"/>
            <a:ext cx="504360" cy="3722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object 3"/>
          <p:cNvSpPr/>
          <p:nvPr/>
        </p:nvSpPr>
        <p:spPr>
          <a:xfrm>
            <a:off x="1905120" y="79920"/>
            <a:ext cx="7086240" cy="1196640"/>
          </a:xfrm>
          <a:custGeom>
            <a:avLst/>
            <a:gdLst>
              <a:gd name="textAreaLeft" fmla="*/ 0 w 7086240"/>
              <a:gd name="textAreaRight" fmla="*/ 7086600 w 7086240"/>
              <a:gd name="textAreaTop" fmla="*/ 0 h 1196640"/>
              <a:gd name="textAreaBottom" fmla="*/ 1197000 h 1196640"/>
            </a:gdLst>
            <a:ahLst/>
            <a:rect l="textAreaLeft" t="textAreaTop" r="textAreaRight" b="textAreaBottom"/>
            <a:pathLst>
              <a:path w="7086600" h="1196975">
                <a:moveTo>
                  <a:pt x="7086600" y="0"/>
                </a:moveTo>
                <a:lnTo>
                  <a:pt x="7080334" y="31039"/>
                </a:lnTo>
                <a:lnTo>
                  <a:pt x="7063244" y="56384"/>
                </a:lnTo>
                <a:lnTo>
                  <a:pt x="7037891" y="73470"/>
                </a:lnTo>
                <a:lnTo>
                  <a:pt x="7006834" y="79735"/>
                </a:lnTo>
                <a:lnTo>
                  <a:pt x="79760" y="79735"/>
                </a:lnTo>
                <a:lnTo>
                  <a:pt x="48702" y="86001"/>
                </a:lnTo>
                <a:lnTo>
                  <a:pt x="23351" y="103090"/>
                </a:lnTo>
                <a:lnTo>
                  <a:pt x="6264" y="128444"/>
                </a:lnTo>
                <a:lnTo>
                  <a:pt x="0" y="159501"/>
                </a:lnTo>
                <a:lnTo>
                  <a:pt x="0" y="1116817"/>
                </a:lnTo>
                <a:lnTo>
                  <a:pt x="6264" y="1147874"/>
                </a:lnTo>
                <a:lnTo>
                  <a:pt x="23351" y="1173228"/>
                </a:lnTo>
                <a:lnTo>
                  <a:pt x="48702" y="1190318"/>
                </a:lnTo>
                <a:lnTo>
                  <a:pt x="79760" y="1196583"/>
                </a:lnTo>
                <a:lnTo>
                  <a:pt x="110810" y="1190318"/>
                </a:lnTo>
                <a:lnTo>
                  <a:pt x="136158" y="1173228"/>
                </a:lnTo>
                <a:lnTo>
                  <a:pt x="153243" y="1147874"/>
                </a:lnTo>
                <a:lnTo>
                  <a:pt x="159507" y="1116817"/>
                </a:lnTo>
                <a:lnTo>
                  <a:pt x="159507" y="1037082"/>
                </a:lnTo>
                <a:lnTo>
                  <a:pt x="7006834" y="1037082"/>
                </a:lnTo>
                <a:lnTo>
                  <a:pt x="7037891" y="1030816"/>
                </a:lnTo>
                <a:lnTo>
                  <a:pt x="7063244" y="1013726"/>
                </a:lnTo>
                <a:lnTo>
                  <a:pt x="7080334" y="988373"/>
                </a:lnTo>
                <a:lnTo>
                  <a:pt x="7086600" y="957315"/>
                </a:lnTo>
                <a:lnTo>
                  <a:pt x="7086600" y="239389"/>
                </a:lnTo>
                <a:lnTo>
                  <a:pt x="79760" y="239389"/>
                </a:lnTo>
                <a:lnTo>
                  <a:pt x="79760" y="159501"/>
                </a:lnTo>
                <a:lnTo>
                  <a:pt x="82901" y="144001"/>
                </a:lnTo>
                <a:lnTo>
                  <a:pt x="91459" y="131326"/>
                </a:lnTo>
                <a:lnTo>
                  <a:pt x="104136" y="122772"/>
                </a:lnTo>
                <a:lnTo>
                  <a:pt x="119634" y="119634"/>
                </a:lnTo>
                <a:lnTo>
                  <a:pt x="7086600" y="119634"/>
                </a:lnTo>
                <a:lnTo>
                  <a:pt x="7086600" y="0"/>
                </a:lnTo>
                <a:close/>
              </a:path>
              <a:path w="7086600" h="1196975">
                <a:moveTo>
                  <a:pt x="7086600" y="119634"/>
                </a:moveTo>
                <a:lnTo>
                  <a:pt x="119634" y="119634"/>
                </a:lnTo>
                <a:lnTo>
                  <a:pt x="135186" y="122772"/>
                </a:lnTo>
                <a:lnTo>
                  <a:pt x="147857" y="131326"/>
                </a:lnTo>
                <a:lnTo>
                  <a:pt x="156385" y="144001"/>
                </a:lnTo>
                <a:lnTo>
                  <a:pt x="159507" y="159501"/>
                </a:lnTo>
                <a:lnTo>
                  <a:pt x="153243" y="190578"/>
                </a:lnTo>
                <a:lnTo>
                  <a:pt x="136158" y="215973"/>
                </a:lnTo>
                <a:lnTo>
                  <a:pt x="110810" y="233105"/>
                </a:lnTo>
                <a:lnTo>
                  <a:pt x="79760" y="239389"/>
                </a:lnTo>
                <a:lnTo>
                  <a:pt x="7086600" y="239389"/>
                </a:lnTo>
                <a:lnTo>
                  <a:pt x="7086600" y="119634"/>
                </a:lnTo>
                <a:close/>
              </a:path>
              <a:path w="7086600" h="1196975">
                <a:moveTo>
                  <a:pt x="6927098" y="0"/>
                </a:moveTo>
                <a:lnTo>
                  <a:pt x="6927098" y="79735"/>
                </a:lnTo>
                <a:lnTo>
                  <a:pt x="7006834" y="79735"/>
                </a:lnTo>
                <a:lnTo>
                  <a:pt x="7006834" y="39867"/>
                </a:lnTo>
                <a:lnTo>
                  <a:pt x="6966966" y="39867"/>
                </a:lnTo>
                <a:lnTo>
                  <a:pt x="6951414" y="36746"/>
                </a:lnTo>
                <a:lnTo>
                  <a:pt x="6938745" y="28220"/>
                </a:lnTo>
                <a:lnTo>
                  <a:pt x="6930220" y="15551"/>
                </a:lnTo>
                <a:lnTo>
                  <a:pt x="6927098" y="0"/>
                </a:lnTo>
                <a:close/>
              </a:path>
              <a:path w="7086600" h="1196975">
                <a:moveTo>
                  <a:pt x="7006834" y="0"/>
                </a:moveTo>
                <a:lnTo>
                  <a:pt x="7003695" y="15551"/>
                </a:lnTo>
                <a:lnTo>
                  <a:pt x="6995141" y="28220"/>
                </a:lnTo>
                <a:lnTo>
                  <a:pt x="6982466" y="36746"/>
                </a:lnTo>
                <a:lnTo>
                  <a:pt x="6966966" y="39867"/>
                </a:lnTo>
                <a:lnTo>
                  <a:pt x="7006834" y="39867"/>
                </a:lnTo>
                <a:lnTo>
                  <a:pt x="7006834" y="0"/>
                </a:lnTo>
                <a:close/>
              </a:path>
            </a:pathLst>
          </a:custGeom>
          <a:solidFill>
            <a:srgbClr val="fcd5b5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object 4"/>
          <p:cNvSpPr/>
          <p:nvPr/>
        </p:nvSpPr>
        <p:spPr>
          <a:xfrm>
            <a:off x="1984680" y="0"/>
            <a:ext cx="7007040" cy="318960"/>
          </a:xfrm>
          <a:custGeom>
            <a:avLst/>
            <a:gdLst>
              <a:gd name="textAreaLeft" fmla="*/ 0 w 7007040"/>
              <a:gd name="textAreaRight" fmla="*/ 7007400 w 7007040"/>
              <a:gd name="textAreaTop" fmla="*/ 0 h 318960"/>
              <a:gd name="textAreaBottom" fmla="*/ 319320 h 318960"/>
            </a:gdLst>
            <a:ahLst/>
            <a:rect l="textAreaLeft" t="textAreaTop" r="textAreaRight" b="textAreaBottom"/>
            <a:pathLst>
              <a:path w="7007225" h="319405">
                <a:moveTo>
                  <a:pt x="39873" y="199400"/>
                </a:moveTo>
                <a:lnTo>
                  <a:pt x="24376" y="202539"/>
                </a:lnTo>
                <a:lnTo>
                  <a:pt x="11699" y="211093"/>
                </a:lnTo>
                <a:lnTo>
                  <a:pt x="3141" y="223767"/>
                </a:lnTo>
                <a:lnTo>
                  <a:pt x="0" y="239268"/>
                </a:lnTo>
                <a:lnTo>
                  <a:pt x="0" y="319156"/>
                </a:lnTo>
                <a:lnTo>
                  <a:pt x="31050" y="312871"/>
                </a:lnTo>
                <a:lnTo>
                  <a:pt x="56398" y="295739"/>
                </a:lnTo>
                <a:lnTo>
                  <a:pt x="73483" y="270344"/>
                </a:lnTo>
                <a:lnTo>
                  <a:pt x="79747" y="239268"/>
                </a:lnTo>
                <a:lnTo>
                  <a:pt x="76625" y="223767"/>
                </a:lnTo>
                <a:lnTo>
                  <a:pt x="68097" y="211093"/>
                </a:lnTo>
                <a:lnTo>
                  <a:pt x="55426" y="202539"/>
                </a:lnTo>
                <a:lnTo>
                  <a:pt x="39873" y="199400"/>
                </a:lnTo>
                <a:close/>
              </a:path>
              <a:path w="7007225" h="319405">
                <a:moveTo>
                  <a:pt x="7006840" y="79766"/>
                </a:moveTo>
                <a:lnTo>
                  <a:pt x="6927073" y="79766"/>
                </a:lnTo>
                <a:lnTo>
                  <a:pt x="6927073" y="159501"/>
                </a:lnTo>
                <a:lnTo>
                  <a:pt x="6958131" y="153236"/>
                </a:lnTo>
                <a:lnTo>
                  <a:pt x="6983484" y="136150"/>
                </a:lnTo>
                <a:lnTo>
                  <a:pt x="7000574" y="110805"/>
                </a:lnTo>
                <a:lnTo>
                  <a:pt x="7006840" y="79766"/>
                </a:lnTo>
                <a:close/>
              </a:path>
              <a:path w="7007225" h="319405">
                <a:moveTo>
                  <a:pt x="6927073" y="0"/>
                </a:moveTo>
                <a:lnTo>
                  <a:pt x="6896034" y="6265"/>
                </a:lnTo>
                <a:lnTo>
                  <a:pt x="6870689" y="23355"/>
                </a:lnTo>
                <a:lnTo>
                  <a:pt x="6853603" y="48708"/>
                </a:lnTo>
                <a:lnTo>
                  <a:pt x="6847338" y="79766"/>
                </a:lnTo>
                <a:lnTo>
                  <a:pt x="6850460" y="95318"/>
                </a:lnTo>
                <a:lnTo>
                  <a:pt x="6858985" y="107986"/>
                </a:lnTo>
                <a:lnTo>
                  <a:pt x="6871654" y="116512"/>
                </a:lnTo>
                <a:lnTo>
                  <a:pt x="6887206" y="119634"/>
                </a:lnTo>
                <a:lnTo>
                  <a:pt x="6902706" y="116512"/>
                </a:lnTo>
                <a:lnTo>
                  <a:pt x="6915381" y="107986"/>
                </a:lnTo>
                <a:lnTo>
                  <a:pt x="6923935" y="95318"/>
                </a:lnTo>
                <a:lnTo>
                  <a:pt x="6927073" y="79766"/>
                </a:lnTo>
                <a:lnTo>
                  <a:pt x="7006840" y="79766"/>
                </a:lnTo>
                <a:lnTo>
                  <a:pt x="7000574" y="48708"/>
                </a:lnTo>
                <a:lnTo>
                  <a:pt x="6983484" y="23355"/>
                </a:lnTo>
                <a:lnTo>
                  <a:pt x="6958131" y="6265"/>
                </a:lnTo>
                <a:lnTo>
                  <a:pt x="6927073" y="0"/>
                </a:lnTo>
                <a:close/>
              </a:path>
            </a:pathLst>
          </a:custGeom>
          <a:solidFill>
            <a:srgbClr val="cbab9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object 5"/>
          <p:cNvSpPr/>
          <p:nvPr/>
        </p:nvSpPr>
        <p:spPr>
          <a:xfrm>
            <a:off x="1905120" y="0"/>
            <a:ext cx="7086240" cy="1275840"/>
          </a:xfrm>
          <a:custGeom>
            <a:avLst/>
            <a:gdLst>
              <a:gd name="textAreaLeft" fmla="*/ 0 w 7086240"/>
              <a:gd name="textAreaRight" fmla="*/ 7086600 w 7086240"/>
              <a:gd name="textAreaTop" fmla="*/ 0 h 1275840"/>
              <a:gd name="textAreaBottom" fmla="*/ 1276200 h 1275840"/>
            </a:gdLst>
            <a:ahLst/>
            <a:rect l="textAreaLeft" t="textAreaTop" r="textAreaRight" b="textAreaBottom"/>
            <a:pathLst>
              <a:path w="7086600" h="1276350">
                <a:moveTo>
                  <a:pt x="0" y="239267"/>
                </a:moveTo>
                <a:lnTo>
                  <a:pt x="6264" y="208210"/>
                </a:lnTo>
                <a:lnTo>
                  <a:pt x="23351" y="182857"/>
                </a:lnTo>
                <a:lnTo>
                  <a:pt x="48702" y="165767"/>
                </a:lnTo>
                <a:lnTo>
                  <a:pt x="79760" y="159501"/>
                </a:lnTo>
                <a:lnTo>
                  <a:pt x="6927098" y="159501"/>
                </a:lnTo>
                <a:lnTo>
                  <a:pt x="6927098" y="79766"/>
                </a:lnTo>
                <a:lnTo>
                  <a:pt x="6933363" y="48708"/>
                </a:lnTo>
                <a:lnTo>
                  <a:pt x="6950449" y="23355"/>
                </a:lnTo>
                <a:lnTo>
                  <a:pt x="6975794" y="6265"/>
                </a:lnTo>
                <a:lnTo>
                  <a:pt x="7006833" y="0"/>
                </a:lnTo>
                <a:lnTo>
                  <a:pt x="7037890" y="6265"/>
                </a:lnTo>
                <a:lnTo>
                  <a:pt x="7063244" y="23355"/>
                </a:lnTo>
                <a:lnTo>
                  <a:pt x="7080334" y="48708"/>
                </a:lnTo>
                <a:lnTo>
                  <a:pt x="7086599" y="79766"/>
                </a:lnTo>
                <a:lnTo>
                  <a:pt x="7086599" y="1037081"/>
                </a:lnTo>
                <a:lnTo>
                  <a:pt x="7080334" y="1068139"/>
                </a:lnTo>
                <a:lnTo>
                  <a:pt x="7063244" y="1093492"/>
                </a:lnTo>
                <a:lnTo>
                  <a:pt x="7037890" y="1110582"/>
                </a:lnTo>
                <a:lnTo>
                  <a:pt x="7006833" y="1116848"/>
                </a:lnTo>
                <a:lnTo>
                  <a:pt x="159507" y="1116848"/>
                </a:lnTo>
                <a:lnTo>
                  <a:pt x="159507" y="1196583"/>
                </a:lnTo>
                <a:lnTo>
                  <a:pt x="153243" y="1227641"/>
                </a:lnTo>
                <a:lnTo>
                  <a:pt x="136158" y="1252994"/>
                </a:lnTo>
                <a:lnTo>
                  <a:pt x="110810" y="1270084"/>
                </a:lnTo>
                <a:lnTo>
                  <a:pt x="79760" y="1276349"/>
                </a:lnTo>
                <a:lnTo>
                  <a:pt x="48702" y="1270084"/>
                </a:lnTo>
                <a:lnTo>
                  <a:pt x="23351" y="1252994"/>
                </a:lnTo>
                <a:lnTo>
                  <a:pt x="6264" y="1227641"/>
                </a:lnTo>
                <a:lnTo>
                  <a:pt x="0" y="1196583"/>
                </a:lnTo>
                <a:lnTo>
                  <a:pt x="0" y="239267"/>
                </a:lnTo>
                <a:close/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object 6"/>
          <p:cNvSpPr/>
          <p:nvPr/>
        </p:nvSpPr>
        <p:spPr>
          <a:xfrm>
            <a:off x="8819280" y="66960"/>
            <a:ext cx="184680" cy="10476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object 7"/>
          <p:cNvSpPr/>
          <p:nvPr/>
        </p:nvSpPr>
        <p:spPr>
          <a:xfrm>
            <a:off x="1892160" y="186840"/>
            <a:ext cx="184680" cy="14472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object 8"/>
          <p:cNvSpPr/>
          <p:nvPr/>
        </p:nvSpPr>
        <p:spPr>
          <a:xfrm>
            <a:off x="2064600" y="239400"/>
            <a:ext cx="360" cy="877680"/>
          </a:xfrm>
          <a:custGeom>
            <a:avLst/>
            <a:gdLst>
              <a:gd name="textAreaLeft" fmla="*/ 0 w 360"/>
              <a:gd name="textAreaRight" fmla="*/ 720 w 360"/>
              <a:gd name="textAreaTop" fmla="*/ 0 h 877680"/>
              <a:gd name="textAreaBottom" fmla="*/ 878040 h 877680"/>
            </a:gdLst>
            <a:ahLst/>
            <a:rect l="textAreaLeft" t="textAreaTop" r="textAreaRight" b="textAreaBottom"/>
            <a:pathLst>
              <a:path w="0" h="878205">
                <a:moveTo>
                  <a:pt x="0" y="0"/>
                </a:moveTo>
                <a:lnTo>
                  <a:pt x="0" y="877580"/>
                </a:lnTo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object 9"/>
          <p:cNvSpPr/>
          <p:nvPr/>
        </p:nvSpPr>
        <p:spPr>
          <a:xfrm>
            <a:off x="1090440" y="138240"/>
            <a:ext cx="7733880" cy="1874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0800" bIns="0" anchor="t">
            <a:spAutoFit/>
          </a:bodyPr>
          <a:p>
            <a:pPr marL="1095840" indent="-3960" algn="ctr">
              <a:lnSpc>
                <a:spcPct val="102000"/>
              </a:lnSpc>
              <a:spcBef>
                <a:spcPts val="85"/>
              </a:spcBef>
              <a:tabLst>
                <a:tab algn="l" pos="0"/>
              </a:tabLst>
            </a:pPr>
            <a:r>
              <a:rPr b="1" lang="uk-UA" sz="1550" spc="12" strike="noStrike">
                <a:solidFill>
                  <a:srgbClr val="c00000"/>
                </a:solidFill>
                <a:latin typeface="Times New Roman"/>
              </a:rPr>
              <a:t>Предмет </a:t>
            </a:r>
            <a:r>
              <a:rPr b="1" lang="uk-UA" sz="1550" spc="-1" strike="noStrike">
                <a:solidFill>
                  <a:srgbClr val="c00000"/>
                </a:solidFill>
                <a:latin typeface="Times New Roman"/>
              </a:rPr>
              <a:t>бухгалтерського обліку </a:t>
            </a:r>
            <a:r>
              <a:rPr b="0" lang="uk-UA" sz="1550" spc="24" strike="noStrike">
                <a:solidFill>
                  <a:srgbClr val="001f5f"/>
                </a:solidFill>
                <a:latin typeface="Times New Roman"/>
              </a:rPr>
              <a:t>—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це  </a:t>
            </a:r>
            <a:r>
              <a:rPr b="0" lang="uk-UA" sz="1550" spc="-7" strike="noStrike">
                <a:solidFill>
                  <a:srgbClr val="001f5f"/>
                </a:solidFill>
                <a:latin typeface="Times New Roman"/>
              </a:rPr>
              <a:t>вивчення</a:t>
            </a:r>
            <a:r>
              <a:rPr b="0" lang="uk-UA" sz="1550" spc="-18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та</a:t>
            </a:r>
            <a:r>
              <a:rPr b="0" lang="uk-UA" sz="1550" spc="-2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550" spc="4" strike="noStrike">
                <a:solidFill>
                  <a:srgbClr val="001f5f"/>
                </a:solidFill>
                <a:latin typeface="Times New Roman"/>
              </a:rPr>
              <a:t>відображення</a:t>
            </a:r>
            <a:r>
              <a:rPr b="0" lang="uk-UA" sz="1550" spc="4" strike="noStrike">
                <a:solidFill>
                  <a:srgbClr val="001f5f"/>
                </a:solidFill>
                <a:latin typeface="Times New Roman"/>
              </a:rPr>
              <a:t>	</a:t>
            </a:r>
            <a:r>
              <a:rPr b="0" lang="uk-UA" sz="1550" spc="-7" strike="noStrike">
                <a:solidFill>
                  <a:srgbClr val="001f5f"/>
                </a:solidFill>
                <a:latin typeface="Times New Roman"/>
              </a:rPr>
              <a:t>стану 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активів (господарських </a:t>
            </a:r>
            <a:r>
              <a:rPr b="0" lang="uk-UA" sz="1550" spc="9" strike="noStrike">
                <a:solidFill>
                  <a:srgbClr val="001f5f"/>
                </a:solidFill>
                <a:latin typeface="Times New Roman"/>
              </a:rPr>
              <a:t>засобів)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підприємства, </a:t>
            </a:r>
            <a:r>
              <a:rPr b="0" lang="uk-UA" sz="1550" spc="12" strike="noStrike">
                <a:solidFill>
                  <a:srgbClr val="001f5f"/>
                </a:solidFill>
                <a:latin typeface="Times New Roman"/>
              </a:rPr>
              <a:t>їх </a:t>
            </a:r>
            <a:r>
              <a:rPr b="0" lang="uk-UA" sz="1550" spc="-12" strike="noStrike">
                <a:solidFill>
                  <a:srgbClr val="001f5f"/>
                </a:solidFill>
                <a:latin typeface="Times New Roman"/>
              </a:rPr>
              <a:t>використання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та </a:t>
            </a:r>
            <a:r>
              <a:rPr b="0" lang="uk-UA" sz="1550" spc="-66" strike="noStrike">
                <a:solidFill>
                  <a:srgbClr val="001f5f"/>
                </a:solidFill>
                <a:latin typeface="Times New Roman"/>
              </a:rPr>
              <a:t>результатів  </a:t>
            </a:r>
            <a:r>
              <a:rPr b="0" lang="uk-UA" sz="1550" spc="12" strike="noStrike">
                <a:solidFill>
                  <a:srgbClr val="001f5f"/>
                </a:solidFill>
                <a:latin typeface="Times New Roman"/>
              </a:rPr>
              <a:t>роботи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підприємства,  узагальнених  </a:t>
            </a:r>
            <a:r>
              <a:rPr b="0" lang="uk-UA" sz="1550" spc="9" strike="noStrike">
                <a:solidFill>
                  <a:srgbClr val="001f5f"/>
                </a:solidFill>
                <a:latin typeface="Times New Roman"/>
              </a:rPr>
              <a:t>у</a:t>
            </a:r>
            <a:r>
              <a:rPr b="0" lang="uk-UA" sz="1550" spc="-20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550" spc="12" strike="noStrike">
                <a:solidFill>
                  <a:srgbClr val="001f5f"/>
                </a:solidFill>
                <a:latin typeface="Times New Roman"/>
              </a:rPr>
              <a:t>грошовому</a:t>
            </a:r>
            <a:r>
              <a:rPr b="0" lang="uk-UA" sz="1550" spc="-100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550" spc="-7" strike="noStrike">
                <a:solidFill>
                  <a:srgbClr val="001f5f"/>
                </a:solidFill>
                <a:latin typeface="Times New Roman"/>
              </a:rPr>
              <a:t>вираженні,</a:t>
            </a:r>
            <a:r>
              <a:rPr b="0" lang="uk-UA" sz="1550" spc="-7" strike="noStrike">
                <a:solidFill>
                  <a:srgbClr val="001f5f"/>
                </a:solidFill>
                <a:latin typeface="Times New Roman"/>
              </a:rPr>
              <a:t>	</a:t>
            </a:r>
            <a:r>
              <a:rPr b="0" lang="uk-UA" sz="1550" spc="4" strike="noStrike">
                <a:solidFill>
                  <a:srgbClr val="001f5f"/>
                </a:solidFill>
                <a:latin typeface="Times New Roman"/>
              </a:rPr>
              <a:t>для      задоволення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потреб </a:t>
            </a:r>
            <a:r>
              <a:rPr b="0" lang="uk-UA" sz="1550" spc="-15" strike="noStrike">
                <a:solidFill>
                  <a:srgbClr val="001f5f"/>
                </a:solidFill>
                <a:latin typeface="Times New Roman"/>
              </a:rPr>
              <a:t>управління</a:t>
            </a:r>
            <a:r>
              <a:rPr b="0" lang="uk-UA" sz="1550" spc="-12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550" spc="-1" strike="noStrike">
                <a:solidFill>
                  <a:srgbClr val="001f5f"/>
                </a:solidFill>
                <a:latin typeface="Times New Roman"/>
              </a:rPr>
              <a:t>підприємством.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095840" indent="-3960" algn="ctr">
              <a:lnSpc>
                <a:spcPct val="100000"/>
              </a:lnSpc>
              <a:spcBef>
                <a:spcPts val="1069"/>
              </a:spcBef>
              <a:tabLst>
                <a:tab algn="l" pos="0"/>
              </a:tabLst>
            </a:pPr>
            <a:r>
              <a:rPr b="0" lang="uk-UA" sz="1550" spc="-21" strike="noStrike">
                <a:solidFill>
                  <a:srgbClr val="000000"/>
                </a:solidFill>
                <a:latin typeface="Times New Roman"/>
              </a:rPr>
              <a:t>Сутність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предмета </a:t>
            </a:r>
            <a:r>
              <a:rPr b="0" lang="uk-UA" sz="1550" spc="-21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обліку розкривається через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його</a:t>
            </a:r>
            <a:r>
              <a:rPr b="0" lang="uk-UA" sz="1550" spc="-10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об'єкти.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095840" indent="-3960" algn="ctr">
              <a:lnSpc>
                <a:spcPct val="100000"/>
              </a:lnSpc>
              <a:spcBef>
                <a:spcPts val="145"/>
              </a:spcBef>
              <a:tabLst>
                <a:tab algn="l" pos="0"/>
              </a:tabLst>
            </a:pPr>
            <a:r>
              <a:rPr b="1" lang="uk-UA" sz="1800" spc="-7" strike="noStrike">
                <a:solidFill>
                  <a:srgbClr val="000000"/>
                </a:solidFill>
                <a:latin typeface="Times New Roman"/>
              </a:rPr>
              <a:t>Об'єкти </a:t>
            </a:r>
            <a:r>
              <a:rPr b="1" lang="uk-UA" sz="1800" spc="-21" strike="noStrike">
                <a:solidFill>
                  <a:srgbClr val="000000"/>
                </a:solidFill>
                <a:latin typeface="Times New Roman"/>
              </a:rPr>
              <a:t>бухгалтерського</a:t>
            </a:r>
            <a:r>
              <a:rPr b="1" lang="uk-UA" sz="1800" spc="-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uk-UA" sz="1800" spc="-15" strike="noStrike">
                <a:solidFill>
                  <a:srgbClr val="000000"/>
                </a:solidFill>
                <a:latin typeface="Times New Roman"/>
              </a:rPr>
              <a:t>обліку: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object 10"/>
          <p:cNvSpPr/>
          <p:nvPr/>
        </p:nvSpPr>
        <p:spPr>
          <a:xfrm>
            <a:off x="152280" y="2114640"/>
            <a:ext cx="2285640" cy="1371240"/>
          </a:xfrm>
          <a:custGeom>
            <a:avLst/>
            <a:gdLst>
              <a:gd name="textAreaLeft" fmla="*/ 0 w 2285640"/>
              <a:gd name="textAreaRight" fmla="*/ 2286000 w 2285640"/>
              <a:gd name="textAreaTop" fmla="*/ 0 h 1371240"/>
              <a:gd name="textAreaBottom" fmla="*/ 1371600 h 1371240"/>
            </a:gdLst>
            <a:ahLst/>
            <a:rect l="textAreaLeft" t="textAreaTop" r="textAreaRight" b="textAreaBottom"/>
            <a:pathLst>
              <a:path w="2286000" h="1371600">
                <a:moveTo>
                  <a:pt x="476463" y="230124"/>
                </a:moveTo>
                <a:lnTo>
                  <a:pt x="568534" y="496311"/>
                </a:lnTo>
                <a:lnTo>
                  <a:pt x="124039" y="525149"/>
                </a:lnTo>
                <a:lnTo>
                  <a:pt x="416457" y="736092"/>
                </a:lnTo>
                <a:lnTo>
                  <a:pt x="0" y="817626"/>
                </a:lnTo>
                <a:lnTo>
                  <a:pt x="352425" y="975990"/>
                </a:lnTo>
                <a:lnTo>
                  <a:pt x="135993" y="1131819"/>
                </a:lnTo>
                <a:lnTo>
                  <a:pt x="508528" y="1158240"/>
                </a:lnTo>
                <a:lnTo>
                  <a:pt x="520385" y="1371600"/>
                </a:lnTo>
                <a:lnTo>
                  <a:pt x="796610" y="1150869"/>
                </a:lnTo>
                <a:lnTo>
                  <a:pt x="1004855" y="1150869"/>
                </a:lnTo>
                <a:lnTo>
                  <a:pt x="1044784" y="1102995"/>
                </a:lnTo>
                <a:lnTo>
                  <a:pt x="1259386" y="1102995"/>
                </a:lnTo>
                <a:lnTo>
                  <a:pt x="1289054" y="1011804"/>
                </a:lnTo>
                <a:lnTo>
                  <a:pt x="1566181" y="1011804"/>
                </a:lnTo>
                <a:lnTo>
                  <a:pt x="1549395" y="911220"/>
                </a:lnTo>
                <a:lnTo>
                  <a:pt x="1895836" y="911220"/>
                </a:lnTo>
                <a:lnTo>
                  <a:pt x="1733550" y="781680"/>
                </a:lnTo>
                <a:lnTo>
                  <a:pt x="1933575" y="716910"/>
                </a:lnTo>
                <a:lnTo>
                  <a:pt x="1797558" y="597027"/>
                </a:lnTo>
                <a:lnTo>
                  <a:pt x="2286000" y="421898"/>
                </a:lnTo>
                <a:lnTo>
                  <a:pt x="1733550" y="414777"/>
                </a:lnTo>
                <a:lnTo>
                  <a:pt x="1741238" y="405252"/>
                </a:lnTo>
                <a:lnTo>
                  <a:pt x="904875" y="405252"/>
                </a:lnTo>
                <a:lnTo>
                  <a:pt x="476463" y="230124"/>
                </a:lnTo>
                <a:close/>
              </a:path>
              <a:path w="2286000" h="1371600">
                <a:moveTo>
                  <a:pt x="1004855" y="1150869"/>
                </a:moveTo>
                <a:lnTo>
                  <a:pt x="796610" y="1150869"/>
                </a:lnTo>
                <a:lnTo>
                  <a:pt x="920745" y="1251716"/>
                </a:lnTo>
                <a:lnTo>
                  <a:pt x="1004855" y="1150869"/>
                </a:lnTo>
                <a:close/>
              </a:path>
              <a:path w="2286000" h="1371600">
                <a:moveTo>
                  <a:pt x="1259386" y="1102995"/>
                </a:moveTo>
                <a:lnTo>
                  <a:pt x="1044784" y="1102995"/>
                </a:lnTo>
                <a:lnTo>
                  <a:pt x="1228974" y="1196471"/>
                </a:lnTo>
                <a:lnTo>
                  <a:pt x="1259386" y="1102995"/>
                </a:lnTo>
                <a:close/>
              </a:path>
              <a:path w="2286000" h="1371600">
                <a:moveTo>
                  <a:pt x="1566181" y="1011804"/>
                </a:moveTo>
                <a:lnTo>
                  <a:pt x="1289054" y="1011804"/>
                </a:lnTo>
                <a:lnTo>
                  <a:pt x="1581399" y="1102995"/>
                </a:lnTo>
                <a:lnTo>
                  <a:pt x="1566181" y="1011804"/>
                </a:lnTo>
                <a:close/>
              </a:path>
              <a:path w="2286000" h="1371600">
                <a:moveTo>
                  <a:pt x="1895836" y="911220"/>
                </a:moveTo>
                <a:lnTo>
                  <a:pt x="1549395" y="911220"/>
                </a:lnTo>
                <a:lnTo>
                  <a:pt x="1997832" y="992636"/>
                </a:lnTo>
                <a:lnTo>
                  <a:pt x="1895836" y="911220"/>
                </a:lnTo>
                <a:close/>
              </a:path>
              <a:path w="2286000" h="1371600">
                <a:moveTo>
                  <a:pt x="1028913" y="119765"/>
                </a:moveTo>
                <a:lnTo>
                  <a:pt x="904875" y="405252"/>
                </a:lnTo>
                <a:lnTo>
                  <a:pt x="1741238" y="405252"/>
                </a:lnTo>
                <a:lnTo>
                  <a:pt x="1772297" y="366771"/>
                </a:lnTo>
                <a:lnTo>
                  <a:pt x="1537203" y="366771"/>
                </a:lnTo>
                <a:lnTo>
                  <a:pt x="1544174" y="275712"/>
                </a:lnTo>
                <a:lnTo>
                  <a:pt x="1213104" y="275712"/>
                </a:lnTo>
                <a:lnTo>
                  <a:pt x="1028913" y="119765"/>
                </a:lnTo>
                <a:close/>
              </a:path>
              <a:path w="2286000" h="1371600">
                <a:moveTo>
                  <a:pt x="1905762" y="201417"/>
                </a:moveTo>
                <a:lnTo>
                  <a:pt x="1537203" y="366771"/>
                </a:lnTo>
                <a:lnTo>
                  <a:pt x="1772297" y="366771"/>
                </a:lnTo>
                <a:lnTo>
                  <a:pt x="1905762" y="201417"/>
                </a:lnTo>
                <a:close/>
              </a:path>
              <a:path w="2286000" h="1371600">
                <a:moveTo>
                  <a:pt x="1565279" y="0"/>
                </a:moveTo>
                <a:lnTo>
                  <a:pt x="1213104" y="275712"/>
                </a:lnTo>
                <a:lnTo>
                  <a:pt x="1544174" y="275712"/>
                </a:lnTo>
                <a:lnTo>
                  <a:pt x="1565279" y="0"/>
                </a:lnTo>
                <a:close/>
              </a:path>
            </a:pathLst>
          </a:custGeom>
          <a:solidFill>
            <a:srgbClr val="91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object 11"/>
          <p:cNvSpPr/>
          <p:nvPr/>
        </p:nvSpPr>
        <p:spPr>
          <a:xfrm>
            <a:off x="152280" y="2114640"/>
            <a:ext cx="2285640" cy="1371240"/>
          </a:xfrm>
          <a:custGeom>
            <a:avLst/>
            <a:gdLst>
              <a:gd name="textAreaLeft" fmla="*/ 0 w 2285640"/>
              <a:gd name="textAreaRight" fmla="*/ 2286000 w 2285640"/>
              <a:gd name="textAreaTop" fmla="*/ 0 h 1371240"/>
              <a:gd name="textAreaBottom" fmla="*/ 1371600 h 1371240"/>
            </a:gdLst>
            <a:ahLst/>
            <a:rect l="textAreaLeft" t="textAreaTop" r="textAreaRight" b="textAreaBottom"/>
            <a:pathLst>
              <a:path w="2286000" h="1371600">
                <a:moveTo>
                  <a:pt x="1213103" y="275712"/>
                </a:moveTo>
                <a:lnTo>
                  <a:pt x="1565279" y="0"/>
                </a:lnTo>
                <a:lnTo>
                  <a:pt x="1537203" y="366771"/>
                </a:lnTo>
                <a:lnTo>
                  <a:pt x="1905761" y="201417"/>
                </a:lnTo>
                <a:lnTo>
                  <a:pt x="1733549" y="414777"/>
                </a:lnTo>
                <a:lnTo>
                  <a:pt x="2285999" y="421898"/>
                </a:lnTo>
                <a:lnTo>
                  <a:pt x="1797557" y="597026"/>
                </a:lnTo>
                <a:lnTo>
                  <a:pt x="1933574" y="716910"/>
                </a:lnTo>
                <a:lnTo>
                  <a:pt x="1733549" y="781680"/>
                </a:lnTo>
                <a:lnTo>
                  <a:pt x="1997832" y="992636"/>
                </a:lnTo>
                <a:lnTo>
                  <a:pt x="1549395" y="911220"/>
                </a:lnTo>
                <a:lnTo>
                  <a:pt x="1581399" y="1102994"/>
                </a:lnTo>
                <a:lnTo>
                  <a:pt x="1289054" y="1011804"/>
                </a:lnTo>
                <a:lnTo>
                  <a:pt x="1228974" y="1196471"/>
                </a:lnTo>
                <a:lnTo>
                  <a:pt x="1044784" y="1102994"/>
                </a:lnTo>
                <a:lnTo>
                  <a:pt x="920745" y="1251716"/>
                </a:lnTo>
                <a:lnTo>
                  <a:pt x="796610" y="1150869"/>
                </a:lnTo>
                <a:lnTo>
                  <a:pt x="520385" y="1371599"/>
                </a:lnTo>
                <a:lnTo>
                  <a:pt x="508528" y="1158239"/>
                </a:lnTo>
                <a:lnTo>
                  <a:pt x="135993" y="1131819"/>
                </a:lnTo>
                <a:lnTo>
                  <a:pt x="352424" y="975990"/>
                </a:lnTo>
                <a:lnTo>
                  <a:pt x="0" y="817625"/>
                </a:lnTo>
                <a:lnTo>
                  <a:pt x="416457" y="736091"/>
                </a:lnTo>
                <a:lnTo>
                  <a:pt x="124039" y="525149"/>
                </a:lnTo>
                <a:lnTo>
                  <a:pt x="568534" y="496311"/>
                </a:lnTo>
                <a:lnTo>
                  <a:pt x="476463" y="230123"/>
                </a:lnTo>
                <a:lnTo>
                  <a:pt x="904874" y="405252"/>
                </a:lnTo>
                <a:lnTo>
                  <a:pt x="1028913" y="119765"/>
                </a:lnTo>
                <a:lnTo>
                  <a:pt x="1213103" y="275712"/>
                </a:lnTo>
                <a:close/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object 12"/>
          <p:cNvSpPr/>
          <p:nvPr/>
        </p:nvSpPr>
        <p:spPr>
          <a:xfrm>
            <a:off x="801000" y="2668680"/>
            <a:ext cx="81360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uk-UA" sz="1800" spc="-32" strike="noStrike">
                <a:solidFill>
                  <a:srgbClr val="c00000"/>
                </a:solidFill>
                <a:latin typeface="Times New Roman"/>
              </a:rPr>
              <a:t>А</a:t>
            </a:r>
            <a:r>
              <a:rPr b="1" lang="uk-UA" sz="1800" spc="9" strike="noStrike">
                <a:solidFill>
                  <a:srgbClr val="c00000"/>
                </a:solidFill>
                <a:latin typeface="Times New Roman"/>
              </a:rPr>
              <a:t>к</a:t>
            </a:r>
            <a:r>
              <a:rPr b="1" lang="uk-UA" sz="1800" spc="-60" strike="noStrike">
                <a:solidFill>
                  <a:srgbClr val="c00000"/>
                </a:solidFill>
                <a:latin typeface="Times New Roman"/>
              </a:rPr>
              <a:t>т</a:t>
            </a:r>
            <a:r>
              <a:rPr b="1" lang="uk-UA" sz="1800" spc="9" strike="noStrike">
                <a:solidFill>
                  <a:srgbClr val="c00000"/>
                </a:solidFill>
                <a:latin typeface="Times New Roman"/>
              </a:rPr>
              <a:t>и</a:t>
            </a:r>
            <a:r>
              <a:rPr b="1" lang="uk-UA" sz="1800" spc="-7" strike="noStrike">
                <a:solidFill>
                  <a:srgbClr val="c00000"/>
                </a:solidFill>
                <a:latin typeface="Times New Roman"/>
              </a:rPr>
              <a:t>ви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object 13"/>
          <p:cNvSpPr/>
          <p:nvPr/>
        </p:nvSpPr>
        <p:spPr>
          <a:xfrm>
            <a:off x="2971800" y="3409920"/>
            <a:ext cx="2133360" cy="1447560"/>
          </a:xfrm>
          <a:custGeom>
            <a:avLst/>
            <a:gdLst>
              <a:gd name="textAreaLeft" fmla="*/ 0 w 2133360"/>
              <a:gd name="textAreaRight" fmla="*/ 2133720 w 2133360"/>
              <a:gd name="textAreaTop" fmla="*/ 0 h 1447560"/>
              <a:gd name="textAreaBottom" fmla="*/ 1447920 h 1447560"/>
            </a:gdLst>
            <a:ahLst/>
            <a:rect l="textAreaLeft" t="textAreaTop" r="textAreaRight" b="textAreaBottom"/>
            <a:pathLst>
              <a:path w="2133600" h="1447800">
                <a:moveTo>
                  <a:pt x="1019374" y="1047439"/>
                </a:moveTo>
                <a:lnTo>
                  <a:pt x="762121" y="1047439"/>
                </a:lnTo>
                <a:lnTo>
                  <a:pt x="838078" y="1447800"/>
                </a:lnTo>
                <a:lnTo>
                  <a:pt x="1019374" y="1047439"/>
                </a:lnTo>
                <a:close/>
              </a:path>
              <a:path w="2133600" h="1447800">
                <a:moveTo>
                  <a:pt x="1377887" y="1001066"/>
                </a:moveTo>
                <a:lnTo>
                  <a:pt x="1040373" y="1001066"/>
                </a:lnTo>
                <a:lnTo>
                  <a:pt x="1308475" y="1322914"/>
                </a:lnTo>
                <a:lnTo>
                  <a:pt x="1377887" y="1001066"/>
                </a:lnTo>
                <a:close/>
              </a:path>
              <a:path w="2133600" h="1447800">
                <a:moveTo>
                  <a:pt x="1701086" y="969026"/>
                </a:moveTo>
                <a:lnTo>
                  <a:pt x="1384797" y="969026"/>
                </a:lnTo>
                <a:lnTo>
                  <a:pt x="1792345" y="1212866"/>
                </a:lnTo>
                <a:lnTo>
                  <a:pt x="1701086" y="969026"/>
                </a:lnTo>
                <a:close/>
              </a:path>
              <a:path w="2133600" h="1447800">
                <a:moveTo>
                  <a:pt x="1688038" y="934163"/>
                </a:moveTo>
                <a:lnTo>
                  <a:pt x="559826" y="934163"/>
                </a:lnTo>
                <a:lnTo>
                  <a:pt x="470397" y="1180837"/>
                </a:lnTo>
                <a:lnTo>
                  <a:pt x="762121" y="1047439"/>
                </a:lnTo>
                <a:lnTo>
                  <a:pt x="1019374" y="1047439"/>
                </a:lnTo>
                <a:lnTo>
                  <a:pt x="1040373" y="1001066"/>
                </a:lnTo>
                <a:lnTo>
                  <a:pt x="1377887" y="1001066"/>
                </a:lnTo>
                <a:lnTo>
                  <a:pt x="1384797" y="969026"/>
                </a:lnTo>
                <a:lnTo>
                  <a:pt x="1701086" y="969026"/>
                </a:lnTo>
                <a:lnTo>
                  <a:pt x="1688038" y="934163"/>
                </a:lnTo>
                <a:close/>
              </a:path>
              <a:path w="2133600" h="1447800">
                <a:moveTo>
                  <a:pt x="36576" y="153792"/>
                </a:moveTo>
                <a:lnTo>
                  <a:pt x="457078" y="510552"/>
                </a:lnTo>
                <a:lnTo>
                  <a:pt x="0" y="577440"/>
                </a:lnTo>
                <a:lnTo>
                  <a:pt x="367680" y="789252"/>
                </a:lnTo>
                <a:lnTo>
                  <a:pt x="13335" y="977728"/>
                </a:lnTo>
                <a:lnTo>
                  <a:pt x="559826" y="934163"/>
                </a:lnTo>
                <a:lnTo>
                  <a:pt x="1688038" y="934163"/>
                </a:lnTo>
                <a:lnTo>
                  <a:pt x="1663080" y="867476"/>
                </a:lnTo>
                <a:lnTo>
                  <a:pt x="2084831" y="867476"/>
                </a:lnTo>
                <a:lnTo>
                  <a:pt x="1739127" y="702122"/>
                </a:lnTo>
                <a:lnTo>
                  <a:pt x="2083948" y="545399"/>
                </a:lnTo>
                <a:lnTo>
                  <a:pt x="1649730" y="490310"/>
                </a:lnTo>
                <a:lnTo>
                  <a:pt x="1707418" y="423672"/>
                </a:lnTo>
                <a:lnTo>
                  <a:pt x="722254" y="423672"/>
                </a:lnTo>
                <a:lnTo>
                  <a:pt x="36576" y="153792"/>
                </a:lnTo>
                <a:close/>
              </a:path>
              <a:path w="2133600" h="1447800">
                <a:moveTo>
                  <a:pt x="2084831" y="867476"/>
                </a:moveTo>
                <a:lnTo>
                  <a:pt x="1663080" y="867476"/>
                </a:lnTo>
                <a:lnTo>
                  <a:pt x="2133600" y="890802"/>
                </a:lnTo>
                <a:lnTo>
                  <a:pt x="2084831" y="867476"/>
                </a:lnTo>
                <a:close/>
              </a:path>
              <a:path w="2133600" h="1447800">
                <a:moveTo>
                  <a:pt x="825002" y="153792"/>
                </a:moveTo>
                <a:lnTo>
                  <a:pt x="722254" y="423672"/>
                </a:lnTo>
                <a:lnTo>
                  <a:pt x="1707418" y="423672"/>
                </a:lnTo>
                <a:lnTo>
                  <a:pt x="1737649" y="388751"/>
                </a:lnTo>
                <a:lnTo>
                  <a:pt x="1066800" y="388751"/>
                </a:lnTo>
                <a:lnTo>
                  <a:pt x="825002" y="153792"/>
                </a:lnTo>
                <a:close/>
              </a:path>
              <a:path w="2133600" h="1447800">
                <a:moveTo>
                  <a:pt x="1434480" y="0"/>
                </a:moveTo>
                <a:lnTo>
                  <a:pt x="1066800" y="388751"/>
                </a:lnTo>
                <a:lnTo>
                  <a:pt x="1737649" y="388751"/>
                </a:lnTo>
                <a:lnTo>
                  <a:pt x="1765251" y="356865"/>
                </a:lnTo>
                <a:lnTo>
                  <a:pt x="1398148" y="356865"/>
                </a:lnTo>
                <a:lnTo>
                  <a:pt x="1434480" y="0"/>
                </a:lnTo>
                <a:close/>
              </a:path>
              <a:path w="2133600" h="1447800">
                <a:moveTo>
                  <a:pt x="1815602" y="298704"/>
                </a:moveTo>
                <a:lnTo>
                  <a:pt x="1398148" y="356865"/>
                </a:lnTo>
                <a:lnTo>
                  <a:pt x="1765251" y="356865"/>
                </a:lnTo>
                <a:lnTo>
                  <a:pt x="1815602" y="298704"/>
                </a:lnTo>
                <a:close/>
              </a:path>
            </a:pathLst>
          </a:custGeom>
          <a:solidFill>
            <a:srgbClr val="91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object 14"/>
          <p:cNvSpPr/>
          <p:nvPr/>
        </p:nvSpPr>
        <p:spPr>
          <a:xfrm>
            <a:off x="2971800" y="3409920"/>
            <a:ext cx="2133360" cy="1447560"/>
          </a:xfrm>
          <a:custGeom>
            <a:avLst/>
            <a:gdLst>
              <a:gd name="textAreaLeft" fmla="*/ 0 w 2133360"/>
              <a:gd name="textAreaRight" fmla="*/ 2133720 w 2133360"/>
              <a:gd name="textAreaTop" fmla="*/ 0 h 1447560"/>
              <a:gd name="textAreaBottom" fmla="*/ 1447920 h 1447560"/>
            </a:gdLst>
            <a:ahLst/>
            <a:rect l="textAreaLeft" t="textAreaTop" r="textAreaRight" b="textAreaBottom"/>
            <a:pathLst>
              <a:path w="2133600" h="1447800">
                <a:moveTo>
                  <a:pt x="1066799" y="388751"/>
                </a:moveTo>
                <a:lnTo>
                  <a:pt x="1434480" y="0"/>
                </a:lnTo>
                <a:lnTo>
                  <a:pt x="1398148" y="356865"/>
                </a:lnTo>
                <a:lnTo>
                  <a:pt x="1815602" y="298703"/>
                </a:lnTo>
                <a:lnTo>
                  <a:pt x="1649729" y="490310"/>
                </a:lnTo>
                <a:lnTo>
                  <a:pt x="2083948" y="545399"/>
                </a:lnTo>
                <a:lnTo>
                  <a:pt x="1739127" y="702122"/>
                </a:lnTo>
                <a:lnTo>
                  <a:pt x="2133599" y="890802"/>
                </a:lnTo>
                <a:lnTo>
                  <a:pt x="1663080" y="867476"/>
                </a:lnTo>
                <a:lnTo>
                  <a:pt x="1792345" y="1212866"/>
                </a:lnTo>
                <a:lnTo>
                  <a:pt x="1384797" y="969026"/>
                </a:lnTo>
                <a:lnTo>
                  <a:pt x="1308475" y="1322914"/>
                </a:lnTo>
                <a:lnTo>
                  <a:pt x="1040373" y="1001066"/>
                </a:lnTo>
                <a:lnTo>
                  <a:pt x="838078" y="1447799"/>
                </a:lnTo>
                <a:lnTo>
                  <a:pt x="762121" y="1047439"/>
                </a:lnTo>
                <a:lnTo>
                  <a:pt x="470397" y="1180837"/>
                </a:lnTo>
                <a:lnTo>
                  <a:pt x="559826" y="934163"/>
                </a:lnTo>
                <a:lnTo>
                  <a:pt x="13334" y="977728"/>
                </a:lnTo>
                <a:lnTo>
                  <a:pt x="367680" y="789252"/>
                </a:lnTo>
                <a:lnTo>
                  <a:pt x="0" y="577440"/>
                </a:lnTo>
                <a:lnTo>
                  <a:pt x="457078" y="510552"/>
                </a:lnTo>
                <a:lnTo>
                  <a:pt x="36575" y="153792"/>
                </a:lnTo>
                <a:lnTo>
                  <a:pt x="722254" y="423671"/>
                </a:lnTo>
                <a:lnTo>
                  <a:pt x="825002" y="153792"/>
                </a:lnTo>
                <a:lnTo>
                  <a:pt x="1066799" y="388751"/>
                </a:lnTo>
                <a:close/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object 15"/>
          <p:cNvSpPr/>
          <p:nvPr/>
        </p:nvSpPr>
        <p:spPr>
          <a:xfrm>
            <a:off x="3606840" y="3936600"/>
            <a:ext cx="85068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uk-UA" sz="1800" spc="-32" strike="noStrike">
                <a:solidFill>
                  <a:srgbClr val="c00000"/>
                </a:solidFill>
                <a:latin typeface="Times New Roman"/>
              </a:rPr>
              <a:t>К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а</a:t>
            </a:r>
            <a:r>
              <a:rPr b="1" lang="uk-UA" sz="1800" spc="9" strike="noStrike">
                <a:solidFill>
                  <a:srgbClr val="c00000"/>
                </a:solidFill>
                <a:latin typeface="Times New Roman"/>
              </a:rPr>
              <a:t>п</a:t>
            </a:r>
            <a:r>
              <a:rPr b="1" lang="uk-UA" sz="1800" spc="24" strike="noStrike">
                <a:solidFill>
                  <a:srgbClr val="c00000"/>
                </a:solidFill>
                <a:latin typeface="Times New Roman"/>
              </a:rPr>
              <a:t>і</a:t>
            </a:r>
            <a:r>
              <a:rPr b="1" lang="uk-UA" sz="1800" spc="-60" strike="noStrike">
                <a:solidFill>
                  <a:srgbClr val="c00000"/>
                </a:solidFill>
                <a:latin typeface="Times New Roman"/>
              </a:rPr>
              <a:t>т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ал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object 16"/>
          <p:cNvSpPr/>
          <p:nvPr/>
        </p:nvSpPr>
        <p:spPr>
          <a:xfrm>
            <a:off x="6805080" y="2023920"/>
            <a:ext cx="2106000" cy="1580760"/>
          </a:xfrm>
          <a:custGeom>
            <a:avLst/>
            <a:gdLst>
              <a:gd name="textAreaLeft" fmla="*/ 0 w 2106000"/>
              <a:gd name="textAreaRight" fmla="*/ 2106360 w 2106000"/>
              <a:gd name="textAreaTop" fmla="*/ 0 h 1580760"/>
              <a:gd name="textAreaBottom" fmla="*/ 1581120 h 1580760"/>
            </a:gdLst>
            <a:ahLst/>
            <a:rect l="textAreaLeft" t="textAreaTop" r="textAreaRight" b="textAreaBottom"/>
            <a:pathLst>
              <a:path w="2106295" h="1581150">
                <a:moveTo>
                  <a:pt x="1440285" y="1241038"/>
                </a:moveTo>
                <a:lnTo>
                  <a:pt x="1210818" y="1241038"/>
                </a:lnTo>
                <a:lnTo>
                  <a:pt x="1488338" y="1580641"/>
                </a:lnTo>
                <a:lnTo>
                  <a:pt x="1440285" y="1241038"/>
                </a:lnTo>
                <a:close/>
              </a:path>
              <a:path w="2106295" h="1581150">
                <a:moveTo>
                  <a:pt x="1623240" y="1174232"/>
                </a:moveTo>
                <a:lnTo>
                  <a:pt x="945520" y="1174232"/>
                </a:lnTo>
                <a:lnTo>
                  <a:pt x="1099566" y="1429121"/>
                </a:lnTo>
                <a:lnTo>
                  <a:pt x="1210818" y="1241038"/>
                </a:lnTo>
                <a:lnTo>
                  <a:pt x="1440285" y="1241038"/>
                </a:lnTo>
                <a:lnTo>
                  <a:pt x="1439692" y="1236847"/>
                </a:lnTo>
                <a:lnTo>
                  <a:pt x="1628947" y="1236847"/>
                </a:lnTo>
                <a:lnTo>
                  <a:pt x="1623240" y="1174232"/>
                </a:lnTo>
                <a:close/>
              </a:path>
              <a:path w="2106295" h="1581150">
                <a:moveTo>
                  <a:pt x="1934506" y="1108582"/>
                </a:moveTo>
                <a:lnTo>
                  <a:pt x="698906" y="1108582"/>
                </a:lnTo>
                <a:lnTo>
                  <a:pt x="770534" y="1300987"/>
                </a:lnTo>
                <a:lnTo>
                  <a:pt x="945520" y="1174232"/>
                </a:lnTo>
                <a:lnTo>
                  <a:pt x="1623240" y="1174232"/>
                </a:lnTo>
                <a:lnTo>
                  <a:pt x="1617604" y="1112392"/>
                </a:lnTo>
                <a:lnTo>
                  <a:pt x="1939124" y="1112392"/>
                </a:lnTo>
                <a:lnTo>
                  <a:pt x="1934506" y="1108582"/>
                </a:lnTo>
                <a:close/>
              </a:path>
              <a:path w="2106295" h="1581150">
                <a:moveTo>
                  <a:pt x="1628947" y="1236847"/>
                </a:moveTo>
                <a:lnTo>
                  <a:pt x="1439692" y="1236847"/>
                </a:lnTo>
                <a:lnTo>
                  <a:pt x="1634642" y="1299331"/>
                </a:lnTo>
                <a:lnTo>
                  <a:pt x="1628947" y="1236847"/>
                </a:lnTo>
                <a:close/>
              </a:path>
              <a:path w="2106295" h="1581150">
                <a:moveTo>
                  <a:pt x="1939124" y="1112392"/>
                </a:moveTo>
                <a:lnTo>
                  <a:pt x="1617604" y="1112392"/>
                </a:lnTo>
                <a:lnTo>
                  <a:pt x="2105802" y="1249933"/>
                </a:lnTo>
                <a:lnTo>
                  <a:pt x="1939124" y="1112392"/>
                </a:lnTo>
                <a:close/>
              </a:path>
              <a:path w="2106295" h="1581150">
                <a:moveTo>
                  <a:pt x="1805992" y="1002532"/>
                </a:moveTo>
                <a:lnTo>
                  <a:pt x="479816" y="1002532"/>
                </a:lnTo>
                <a:lnTo>
                  <a:pt x="501396" y="1165469"/>
                </a:lnTo>
                <a:lnTo>
                  <a:pt x="698906" y="1108582"/>
                </a:lnTo>
                <a:lnTo>
                  <a:pt x="1934506" y="1108582"/>
                </a:lnTo>
                <a:lnTo>
                  <a:pt x="1805992" y="1002532"/>
                </a:lnTo>
                <a:close/>
              </a:path>
              <a:path w="2106295" h="1581150">
                <a:moveTo>
                  <a:pt x="119908" y="233043"/>
                </a:moveTo>
                <a:lnTo>
                  <a:pt x="271424" y="583051"/>
                </a:lnTo>
                <a:lnTo>
                  <a:pt x="0" y="591184"/>
                </a:lnTo>
                <a:lnTo>
                  <a:pt x="259598" y="836929"/>
                </a:lnTo>
                <a:lnTo>
                  <a:pt x="117988" y="1032001"/>
                </a:lnTo>
                <a:lnTo>
                  <a:pt x="479816" y="1002532"/>
                </a:lnTo>
                <a:lnTo>
                  <a:pt x="1805992" y="1002532"/>
                </a:lnTo>
                <a:lnTo>
                  <a:pt x="1698254" y="913628"/>
                </a:lnTo>
                <a:lnTo>
                  <a:pt x="1977268" y="828547"/>
                </a:lnTo>
                <a:lnTo>
                  <a:pt x="1585478" y="754120"/>
                </a:lnTo>
                <a:lnTo>
                  <a:pt x="1835350" y="480181"/>
                </a:lnTo>
                <a:lnTo>
                  <a:pt x="1407688" y="480181"/>
                </a:lnTo>
                <a:lnTo>
                  <a:pt x="1399895" y="410208"/>
                </a:lnTo>
                <a:lnTo>
                  <a:pt x="1086246" y="410208"/>
                </a:lnTo>
                <a:lnTo>
                  <a:pt x="1086120" y="409946"/>
                </a:lnTo>
                <a:lnTo>
                  <a:pt x="488442" y="409946"/>
                </a:lnTo>
                <a:lnTo>
                  <a:pt x="119908" y="233043"/>
                </a:lnTo>
                <a:close/>
              </a:path>
              <a:path w="2106295" h="1581150">
                <a:moveTo>
                  <a:pt x="1865010" y="447665"/>
                </a:moveTo>
                <a:lnTo>
                  <a:pt x="1407688" y="480181"/>
                </a:lnTo>
                <a:lnTo>
                  <a:pt x="1835350" y="480181"/>
                </a:lnTo>
                <a:lnTo>
                  <a:pt x="1865010" y="447665"/>
                </a:lnTo>
                <a:close/>
              </a:path>
              <a:path w="2106295" h="1581150">
                <a:moveTo>
                  <a:pt x="1380134" y="232781"/>
                </a:moveTo>
                <a:lnTo>
                  <a:pt x="1086246" y="410208"/>
                </a:lnTo>
                <a:lnTo>
                  <a:pt x="1399895" y="410208"/>
                </a:lnTo>
                <a:lnTo>
                  <a:pt x="1380134" y="232781"/>
                </a:lnTo>
                <a:close/>
              </a:path>
              <a:path w="2106295" h="1581150">
                <a:moveTo>
                  <a:pt x="418734" y="49408"/>
                </a:moveTo>
                <a:lnTo>
                  <a:pt x="488442" y="409946"/>
                </a:lnTo>
                <a:lnTo>
                  <a:pt x="1086120" y="409946"/>
                </a:lnTo>
                <a:lnTo>
                  <a:pt x="1028455" y="289550"/>
                </a:lnTo>
                <a:lnTo>
                  <a:pt x="770900" y="289550"/>
                </a:lnTo>
                <a:lnTo>
                  <a:pt x="418734" y="49408"/>
                </a:lnTo>
                <a:close/>
              </a:path>
              <a:path w="2106295" h="1581150">
                <a:moveTo>
                  <a:pt x="889772" y="0"/>
                </a:moveTo>
                <a:lnTo>
                  <a:pt x="770900" y="289550"/>
                </a:lnTo>
                <a:lnTo>
                  <a:pt x="1028455" y="289550"/>
                </a:lnTo>
                <a:lnTo>
                  <a:pt x="889772" y="0"/>
                </a:lnTo>
                <a:close/>
              </a:path>
            </a:pathLst>
          </a:custGeom>
          <a:solidFill>
            <a:srgbClr val="91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object 17"/>
          <p:cNvSpPr/>
          <p:nvPr/>
        </p:nvSpPr>
        <p:spPr>
          <a:xfrm>
            <a:off x="6805080" y="2023920"/>
            <a:ext cx="2106000" cy="1580760"/>
          </a:xfrm>
          <a:custGeom>
            <a:avLst/>
            <a:gdLst>
              <a:gd name="textAreaLeft" fmla="*/ 0 w 2106000"/>
              <a:gd name="textAreaRight" fmla="*/ 2106360 w 2106000"/>
              <a:gd name="textAreaTop" fmla="*/ 0 h 1580760"/>
              <a:gd name="textAreaBottom" fmla="*/ 1581120 h 1580760"/>
            </a:gdLst>
            <a:ahLst/>
            <a:rect l="textAreaLeft" t="textAreaTop" r="textAreaRight" b="textAreaBottom"/>
            <a:pathLst>
              <a:path w="2106295" h="1581150">
                <a:moveTo>
                  <a:pt x="1407688" y="480181"/>
                </a:moveTo>
                <a:lnTo>
                  <a:pt x="1865010" y="447665"/>
                </a:lnTo>
                <a:lnTo>
                  <a:pt x="1585478" y="754120"/>
                </a:lnTo>
                <a:lnTo>
                  <a:pt x="1977268" y="828546"/>
                </a:lnTo>
                <a:lnTo>
                  <a:pt x="1698254" y="913628"/>
                </a:lnTo>
                <a:lnTo>
                  <a:pt x="2105802" y="1249932"/>
                </a:lnTo>
                <a:lnTo>
                  <a:pt x="1617604" y="1112391"/>
                </a:lnTo>
                <a:lnTo>
                  <a:pt x="1634642" y="1299331"/>
                </a:lnTo>
                <a:lnTo>
                  <a:pt x="1439692" y="1236847"/>
                </a:lnTo>
                <a:lnTo>
                  <a:pt x="1488338" y="1580640"/>
                </a:lnTo>
                <a:lnTo>
                  <a:pt x="1210817" y="1241038"/>
                </a:lnTo>
                <a:lnTo>
                  <a:pt x="1099565" y="1429121"/>
                </a:lnTo>
                <a:lnTo>
                  <a:pt x="945520" y="1174232"/>
                </a:lnTo>
                <a:lnTo>
                  <a:pt x="770534" y="1300986"/>
                </a:lnTo>
                <a:lnTo>
                  <a:pt x="698906" y="1108581"/>
                </a:lnTo>
                <a:lnTo>
                  <a:pt x="501395" y="1165469"/>
                </a:lnTo>
                <a:lnTo>
                  <a:pt x="479816" y="1002532"/>
                </a:lnTo>
                <a:lnTo>
                  <a:pt x="117988" y="1032000"/>
                </a:lnTo>
                <a:lnTo>
                  <a:pt x="259598" y="836928"/>
                </a:lnTo>
                <a:lnTo>
                  <a:pt x="0" y="591183"/>
                </a:lnTo>
                <a:lnTo>
                  <a:pt x="271424" y="583051"/>
                </a:lnTo>
                <a:lnTo>
                  <a:pt x="119908" y="233043"/>
                </a:lnTo>
                <a:lnTo>
                  <a:pt x="488441" y="409946"/>
                </a:lnTo>
                <a:lnTo>
                  <a:pt x="418734" y="49408"/>
                </a:lnTo>
                <a:lnTo>
                  <a:pt x="770900" y="289550"/>
                </a:lnTo>
                <a:lnTo>
                  <a:pt x="889772" y="0"/>
                </a:lnTo>
                <a:lnTo>
                  <a:pt x="1086246" y="410208"/>
                </a:lnTo>
                <a:lnTo>
                  <a:pt x="1380134" y="232781"/>
                </a:lnTo>
                <a:lnTo>
                  <a:pt x="1407688" y="480181"/>
                </a:lnTo>
                <a:close/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object 18"/>
          <p:cNvSpPr/>
          <p:nvPr/>
        </p:nvSpPr>
        <p:spPr>
          <a:xfrm>
            <a:off x="7426440" y="2527560"/>
            <a:ext cx="650520" cy="545760"/>
          </a:xfrm>
          <a:custGeom>
            <a:avLst/>
            <a:gdLst>
              <a:gd name="textAreaLeft" fmla="*/ 0 w 650520"/>
              <a:gd name="textAreaRight" fmla="*/ 650880 w 650520"/>
              <a:gd name="textAreaTop" fmla="*/ 0 h 545760"/>
              <a:gd name="textAreaBottom" fmla="*/ 546120 h 545760"/>
            </a:gdLst>
            <a:ahLst/>
            <a:rect l="textAreaLeft" t="textAreaTop" r="textAreaRight" b="textAreaBottom"/>
            <a:pathLst>
              <a:path w="650875" h="546100">
                <a:moveTo>
                  <a:pt x="546475" y="510540"/>
                </a:moveTo>
                <a:lnTo>
                  <a:pt x="543946" y="513080"/>
                </a:lnTo>
                <a:lnTo>
                  <a:pt x="585337" y="546100"/>
                </a:lnTo>
                <a:lnTo>
                  <a:pt x="588020" y="543560"/>
                </a:lnTo>
                <a:lnTo>
                  <a:pt x="584575" y="541020"/>
                </a:lnTo>
                <a:lnTo>
                  <a:pt x="582808" y="538480"/>
                </a:lnTo>
                <a:lnTo>
                  <a:pt x="582686" y="532130"/>
                </a:lnTo>
                <a:lnTo>
                  <a:pt x="584575" y="528320"/>
                </a:lnTo>
                <a:lnTo>
                  <a:pt x="588385" y="524510"/>
                </a:lnTo>
                <a:lnTo>
                  <a:pt x="596492" y="514350"/>
                </a:lnTo>
                <a:lnTo>
                  <a:pt x="551688" y="514350"/>
                </a:lnTo>
                <a:lnTo>
                  <a:pt x="546475" y="510540"/>
                </a:lnTo>
                <a:close/>
              </a:path>
              <a:path w="650875" h="546100">
                <a:moveTo>
                  <a:pt x="639196" y="464820"/>
                </a:moveTo>
                <a:lnTo>
                  <a:pt x="595640" y="464820"/>
                </a:lnTo>
                <a:lnTo>
                  <a:pt x="557418" y="513080"/>
                </a:lnTo>
                <a:lnTo>
                  <a:pt x="551688" y="514350"/>
                </a:lnTo>
                <a:lnTo>
                  <a:pt x="596492" y="514350"/>
                </a:lnTo>
                <a:lnTo>
                  <a:pt x="629930" y="472440"/>
                </a:lnTo>
                <a:lnTo>
                  <a:pt x="633343" y="467360"/>
                </a:lnTo>
                <a:lnTo>
                  <a:pt x="636391" y="466090"/>
                </a:lnTo>
                <a:lnTo>
                  <a:pt x="639196" y="464820"/>
                </a:lnTo>
                <a:close/>
              </a:path>
              <a:path w="650875" h="546100">
                <a:moveTo>
                  <a:pt x="497464" y="471170"/>
                </a:moveTo>
                <a:lnTo>
                  <a:pt x="494812" y="474980"/>
                </a:lnTo>
                <a:lnTo>
                  <a:pt x="536326" y="508000"/>
                </a:lnTo>
                <a:lnTo>
                  <a:pt x="538855" y="504190"/>
                </a:lnTo>
                <a:lnTo>
                  <a:pt x="533796" y="500380"/>
                </a:lnTo>
                <a:lnTo>
                  <a:pt x="534283" y="494030"/>
                </a:lnTo>
                <a:lnTo>
                  <a:pt x="540258" y="486410"/>
                </a:lnTo>
                <a:lnTo>
                  <a:pt x="569577" y="474980"/>
                </a:lnTo>
                <a:lnTo>
                  <a:pt x="503803" y="474980"/>
                </a:lnTo>
                <a:lnTo>
                  <a:pt x="500755" y="473710"/>
                </a:lnTo>
                <a:lnTo>
                  <a:pt x="497464" y="471170"/>
                </a:lnTo>
                <a:close/>
              </a:path>
              <a:path w="650875" h="546100">
                <a:moveTo>
                  <a:pt x="428609" y="412750"/>
                </a:moveTo>
                <a:lnTo>
                  <a:pt x="406359" y="412750"/>
                </a:lnTo>
                <a:lnTo>
                  <a:pt x="417641" y="415290"/>
                </a:lnTo>
                <a:lnTo>
                  <a:pt x="429524" y="421640"/>
                </a:lnTo>
                <a:lnTo>
                  <a:pt x="453146" y="440690"/>
                </a:lnTo>
                <a:lnTo>
                  <a:pt x="463125" y="450850"/>
                </a:lnTo>
                <a:lnTo>
                  <a:pt x="468100" y="462280"/>
                </a:lnTo>
                <a:lnTo>
                  <a:pt x="468075" y="472440"/>
                </a:lnTo>
                <a:lnTo>
                  <a:pt x="463052" y="483870"/>
                </a:lnTo>
                <a:lnTo>
                  <a:pt x="466222" y="486410"/>
                </a:lnTo>
                <a:lnTo>
                  <a:pt x="486034" y="462280"/>
                </a:lnTo>
                <a:lnTo>
                  <a:pt x="482986" y="459740"/>
                </a:lnTo>
                <a:lnTo>
                  <a:pt x="481340" y="457200"/>
                </a:lnTo>
                <a:lnTo>
                  <a:pt x="480943" y="454660"/>
                </a:lnTo>
                <a:lnTo>
                  <a:pt x="480700" y="452120"/>
                </a:lnTo>
                <a:lnTo>
                  <a:pt x="482467" y="448310"/>
                </a:lnTo>
                <a:lnTo>
                  <a:pt x="486156" y="443230"/>
                </a:lnTo>
                <a:lnTo>
                  <a:pt x="496474" y="430530"/>
                </a:lnTo>
                <a:lnTo>
                  <a:pt x="451622" y="430530"/>
                </a:lnTo>
                <a:lnTo>
                  <a:pt x="446044" y="426720"/>
                </a:lnTo>
                <a:lnTo>
                  <a:pt x="428609" y="412750"/>
                </a:lnTo>
                <a:close/>
              </a:path>
              <a:path w="650875" h="546100">
                <a:moveTo>
                  <a:pt x="560070" y="392430"/>
                </a:moveTo>
                <a:lnTo>
                  <a:pt x="557418" y="396240"/>
                </a:lnTo>
                <a:lnTo>
                  <a:pt x="563514" y="401320"/>
                </a:lnTo>
                <a:lnTo>
                  <a:pt x="563392" y="407670"/>
                </a:lnTo>
                <a:lnTo>
                  <a:pt x="516636" y="466090"/>
                </a:lnTo>
                <a:lnTo>
                  <a:pt x="512826" y="471170"/>
                </a:lnTo>
                <a:lnTo>
                  <a:pt x="509534" y="473710"/>
                </a:lnTo>
                <a:lnTo>
                  <a:pt x="506730" y="473710"/>
                </a:lnTo>
                <a:lnTo>
                  <a:pt x="503803" y="474980"/>
                </a:lnTo>
                <a:lnTo>
                  <a:pt x="549402" y="474980"/>
                </a:lnTo>
                <a:lnTo>
                  <a:pt x="581284" y="435610"/>
                </a:lnTo>
                <a:lnTo>
                  <a:pt x="585094" y="430530"/>
                </a:lnTo>
                <a:lnTo>
                  <a:pt x="588142" y="427990"/>
                </a:lnTo>
                <a:lnTo>
                  <a:pt x="590550" y="426720"/>
                </a:lnTo>
                <a:lnTo>
                  <a:pt x="600638" y="426720"/>
                </a:lnTo>
                <a:lnTo>
                  <a:pt x="601492" y="425450"/>
                </a:lnTo>
                <a:lnTo>
                  <a:pt x="560070" y="392430"/>
                </a:lnTo>
                <a:close/>
              </a:path>
              <a:path w="650875" h="546100">
                <a:moveTo>
                  <a:pt x="609112" y="431800"/>
                </a:moveTo>
                <a:lnTo>
                  <a:pt x="606552" y="435610"/>
                </a:lnTo>
                <a:lnTo>
                  <a:pt x="609234" y="438150"/>
                </a:lnTo>
                <a:lnTo>
                  <a:pt x="610483" y="439420"/>
                </a:lnTo>
                <a:lnTo>
                  <a:pt x="610240" y="445770"/>
                </a:lnTo>
                <a:lnTo>
                  <a:pt x="608594" y="448310"/>
                </a:lnTo>
                <a:lnTo>
                  <a:pt x="605149" y="453390"/>
                </a:lnTo>
                <a:lnTo>
                  <a:pt x="549402" y="474980"/>
                </a:lnTo>
                <a:lnTo>
                  <a:pt x="569577" y="474980"/>
                </a:lnTo>
                <a:lnTo>
                  <a:pt x="595640" y="464820"/>
                </a:lnTo>
                <a:lnTo>
                  <a:pt x="650626" y="464820"/>
                </a:lnTo>
                <a:lnTo>
                  <a:pt x="609112" y="431800"/>
                </a:lnTo>
                <a:close/>
              </a:path>
              <a:path w="650875" h="546100">
                <a:moveTo>
                  <a:pt x="650626" y="464820"/>
                </a:moveTo>
                <a:lnTo>
                  <a:pt x="641878" y="464820"/>
                </a:lnTo>
                <a:lnTo>
                  <a:pt x="644773" y="466090"/>
                </a:lnTo>
                <a:lnTo>
                  <a:pt x="647974" y="468630"/>
                </a:lnTo>
                <a:lnTo>
                  <a:pt x="650626" y="464820"/>
                </a:lnTo>
                <a:close/>
              </a:path>
              <a:path w="650875" h="546100">
                <a:moveTo>
                  <a:pt x="501314" y="345440"/>
                </a:moveTo>
                <a:lnTo>
                  <a:pt x="489325" y="345440"/>
                </a:lnTo>
                <a:lnTo>
                  <a:pt x="510936" y="361950"/>
                </a:lnTo>
                <a:lnTo>
                  <a:pt x="462808" y="422910"/>
                </a:lnTo>
                <a:lnTo>
                  <a:pt x="457200" y="429260"/>
                </a:lnTo>
                <a:lnTo>
                  <a:pt x="451622" y="430530"/>
                </a:lnTo>
                <a:lnTo>
                  <a:pt x="496474" y="430530"/>
                </a:lnTo>
                <a:lnTo>
                  <a:pt x="528462" y="391160"/>
                </a:lnTo>
                <a:lnTo>
                  <a:pt x="530992" y="387350"/>
                </a:lnTo>
                <a:lnTo>
                  <a:pt x="533674" y="384810"/>
                </a:lnTo>
                <a:lnTo>
                  <a:pt x="536326" y="383540"/>
                </a:lnTo>
                <a:lnTo>
                  <a:pt x="548640" y="383540"/>
                </a:lnTo>
                <a:lnTo>
                  <a:pt x="501314" y="345440"/>
                </a:lnTo>
                <a:close/>
              </a:path>
              <a:path w="650875" h="546100">
                <a:moveTo>
                  <a:pt x="600638" y="426720"/>
                </a:moveTo>
                <a:lnTo>
                  <a:pt x="595762" y="426720"/>
                </a:lnTo>
                <a:lnTo>
                  <a:pt x="598932" y="429260"/>
                </a:lnTo>
                <a:lnTo>
                  <a:pt x="600638" y="426720"/>
                </a:lnTo>
                <a:close/>
              </a:path>
              <a:path w="650875" h="546100">
                <a:moveTo>
                  <a:pt x="402092" y="394970"/>
                </a:moveTo>
                <a:lnTo>
                  <a:pt x="382280" y="419100"/>
                </a:lnTo>
                <a:lnTo>
                  <a:pt x="385572" y="421640"/>
                </a:lnTo>
                <a:lnTo>
                  <a:pt x="395671" y="415290"/>
                </a:lnTo>
                <a:lnTo>
                  <a:pt x="406359" y="412750"/>
                </a:lnTo>
                <a:lnTo>
                  <a:pt x="428609" y="412750"/>
                </a:lnTo>
                <a:lnTo>
                  <a:pt x="419100" y="405130"/>
                </a:lnTo>
                <a:lnTo>
                  <a:pt x="434140" y="398780"/>
                </a:lnTo>
                <a:lnTo>
                  <a:pt x="436016" y="397510"/>
                </a:lnTo>
                <a:lnTo>
                  <a:pt x="408493" y="397510"/>
                </a:lnTo>
                <a:lnTo>
                  <a:pt x="402092" y="394970"/>
                </a:lnTo>
                <a:close/>
              </a:path>
              <a:path w="650875" h="546100">
                <a:moveTo>
                  <a:pt x="477652" y="326390"/>
                </a:moveTo>
                <a:lnTo>
                  <a:pt x="475122" y="330200"/>
                </a:lnTo>
                <a:lnTo>
                  <a:pt x="478170" y="332740"/>
                </a:lnTo>
                <a:lnTo>
                  <a:pt x="480060" y="335280"/>
                </a:lnTo>
                <a:lnTo>
                  <a:pt x="481340" y="337820"/>
                </a:lnTo>
                <a:lnTo>
                  <a:pt x="481096" y="340360"/>
                </a:lnTo>
                <a:lnTo>
                  <a:pt x="479938" y="342900"/>
                </a:lnTo>
                <a:lnTo>
                  <a:pt x="478932" y="345440"/>
                </a:lnTo>
                <a:lnTo>
                  <a:pt x="476646" y="349250"/>
                </a:lnTo>
                <a:lnTo>
                  <a:pt x="473202" y="353060"/>
                </a:lnTo>
                <a:lnTo>
                  <a:pt x="464369" y="363220"/>
                </a:lnTo>
                <a:lnTo>
                  <a:pt x="434858" y="388620"/>
                </a:lnTo>
                <a:lnTo>
                  <a:pt x="416086" y="397510"/>
                </a:lnTo>
                <a:lnTo>
                  <a:pt x="436016" y="397510"/>
                </a:lnTo>
                <a:lnTo>
                  <a:pt x="449149" y="388620"/>
                </a:lnTo>
                <a:lnTo>
                  <a:pt x="464152" y="374650"/>
                </a:lnTo>
                <a:lnTo>
                  <a:pt x="479176" y="358140"/>
                </a:lnTo>
                <a:lnTo>
                  <a:pt x="489325" y="345440"/>
                </a:lnTo>
                <a:lnTo>
                  <a:pt x="501314" y="345440"/>
                </a:lnTo>
                <a:lnTo>
                  <a:pt x="477652" y="326390"/>
                </a:lnTo>
                <a:close/>
              </a:path>
              <a:path w="650875" h="546100">
                <a:moveTo>
                  <a:pt x="548640" y="383540"/>
                </a:moveTo>
                <a:lnTo>
                  <a:pt x="542178" y="383540"/>
                </a:lnTo>
                <a:lnTo>
                  <a:pt x="545988" y="387350"/>
                </a:lnTo>
                <a:lnTo>
                  <a:pt x="548640" y="383540"/>
                </a:lnTo>
                <a:close/>
              </a:path>
              <a:path w="650875" h="546100">
                <a:moveTo>
                  <a:pt x="401128" y="273050"/>
                </a:moveTo>
                <a:lnTo>
                  <a:pt x="363818" y="289560"/>
                </a:lnTo>
                <a:lnTo>
                  <a:pt x="343427" y="325120"/>
                </a:lnTo>
                <a:lnTo>
                  <a:pt x="342412" y="335280"/>
                </a:lnTo>
                <a:lnTo>
                  <a:pt x="343379" y="345440"/>
                </a:lnTo>
                <a:lnTo>
                  <a:pt x="369981" y="377190"/>
                </a:lnTo>
                <a:lnTo>
                  <a:pt x="390314" y="382270"/>
                </a:lnTo>
                <a:lnTo>
                  <a:pt x="401086" y="379730"/>
                </a:lnTo>
                <a:lnTo>
                  <a:pt x="409880" y="377190"/>
                </a:lnTo>
                <a:lnTo>
                  <a:pt x="418174" y="372110"/>
                </a:lnTo>
                <a:lnTo>
                  <a:pt x="422824" y="368300"/>
                </a:lnTo>
                <a:lnTo>
                  <a:pt x="370332" y="368300"/>
                </a:lnTo>
                <a:lnTo>
                  <a:pt x="367558" y="367030"/>
                </a:lnTo>
                <a:lnTo>
                  <a:pt x="364998" y="364490"/>
                </a:lnTo>
                <a:lnTo>
                  <a:pt x="362346" y="361950"/>
                </a:lnTo>
                <a:lnTo>
                  <a:pt x="360822" y="359410"/>
                </a:lnTo>
                <a:lnTo>
                  <a:pt x="376549" y="325120"/>
                </a:lnTo>
                <a:lnTo>
                  <a:pt x="383278" y="316230"/>
                </a:lnTo>
                <a:lnTo>
                  <a:pt x="389347" y="308610"/>
                </a:lnTo>
                <a:lnTo>
                  <a:pt x="394770" y="303530"/>
                </a:lnTo>
                <a:lnTo>
                  <a:pt x="405505" y="292100"/>
                </a:lnTo>
                <a:lnTo>
                  <a:pt x="410474" y="288290"/>
                </a:lnTo>
                <a:lnTo>
                  <a:pt x="414406" y="288290"/>
                </a:lnTo>
                <a:lnTo>
                  <a:pt x="418216" y="287020"/>
                </a:lnTo>
                <a:lnTo>
                  <a:pt x="432580" y="287020"/>
                </a:lnTo>
                <a:lnTo>
                  <a:pt x="429280" y="284480"/>
                </a:lnTo>
                <a:lnTo>
                  <a:pt x="420243" y="278130"/>
                </a:lnTo>
                <a:lnTo>
                  <a:pt x="410862" y="274320"/>
                </a:lnTo>
                <a:lnTo>
                  <a:pt x="401128" y="273050"/>
                </a:lnTo>
                <a:close/>
              </a:path>
              <a:path w="650875" h="546100">
                <a:moveTo>
                  <a:pt x="432580" y="287020"/>
                </a:moveTo>
                <a:lnTo>
                  <a:pt x="418216" y="287020"/>
                </a:lnTo>
                <a:lnTo>
                  <a:pt x="421660" y="288290"/>
                </a:lnTo>
                <a:lnTo>
                  <a:pt x="424708" y="290830"/>
                </a:lnTo>
                <a:lnTo>
                  <a:pt x="427116" y="292100"/>
                </a:lnTo>
                <a:lnTo>
                  <a:pt x="428640" y="294640"/>
                </a:lnTo>
                <a:lnTo>
                  <a:pt x="429889" y="300990"/>
                </a:lnTo>
                <a:lnTo>
                  <a:pt x="429402" y="304800"/>
                </a:lnTo>
                <a:lnTo>
                  <a:pt x="427603" y="309880"/>
                </a:lnTo>
                <a:lnTo>
                  <a:pt x="425633" y="313690"/>
                </a:lnTo>
                <a:lnTo>
                  <a:pt x="422540" y="317500"/>
                </a:lnTo>
                <a:lnTo>
                  <a:pt x="418298" y="323850"/>
                </a:lnTo>
                <a:lnTo>
                  <a:pt x="412882" y="331470"/>
                </a:lnTo>
                <a:lnTo>
                  <a:pt x="403603" y="342900"/>
                </a:lnTo>
                <a:lnTo>
                  <a:pt x="395759" y="351790"/>
                </a:lnTo>
                <a:lnTo>
                  <a:pt x="389367" y="358140"/>
                </a:lnTo>
                <a:lnTo>
                  <a:pt x="384444" y="363220"/>
                </a:lnTo>
                <a:lnTo>
                  <a:pt x="380878" y="365760"/>
                </a:lnTo>
                <a:lnTo>
                  <a:pt x="377068" y="367030"/>
                </a:lnTo>
                <a:lnTo>
                  <a:pt x="370332" y="368300"/>
                </a:lnTo>
                <a:lnTo>
                  <a:pt x="422824" y="368300"/>
                </a:lnTo>
                <a:lnTo>
                  <a:pt x="446044" y="332740"/>
                </a:lnTo>
                <a:lnTo>
                  <a:pt x="447389" y="318770"/>
                </a:lnTo>
                <a:lnTo>
                  <a:pt x="446520" y="312420"/>
                </a:lnTo>
                <a:lnTo>
                  <a:pt x="444642" y="306070"/>
                </a:lnTo>
                <a:lnTo>
                  <a:pt x="441903" y="299720"/>
                </a:lnTo>
                <a:lnTo>
                  <a:pt x="438435" y="293370"/>
                </a:lnTo>
                <a:lnTo>
                  <a:pt x="434230" y="288290"/>
                </a:lnTo>
                <a:lnTo>
                  <a:pt x="432580" y="287020"/>
                </a:lnTo>
                <a:close/>
              </a:path>
              <a:path w="650875" h="546100">
                <a:moveTo>
                  <a:pt x="279288" y="297180"/>
                </a:moveTo>
                <a:lnTo>
                  <a:pt x="276880" y="299720"/>
                </a:lnTo>
                <a:lnTo>
                  <a:pt x="322204" y="336550"/>
                </a:lnTo>
                <a:lnTo>
                  <a:pt x="324733" y="332740"/>
                </a:lnTo>
                <a:lnTo>
                  <a:pt x="322082" y="330200"/>
                </a:lnTo>
                <a:lnTo>
                  <a:pt x="320558" y="328930"/>
                </a:lnTo>
                <a:lnTo>
                  <a:pt x="320040" y="326390"/>
                </a:lnTo>
                <a:lnTo>
                  <a:pt x="319709" y="321310"/>
                </a:lnTo>
                <a:lnTo>
                  <a:pt x="320043" y="314960"/>
                </a:lnTo>
                <a:lnTo>
                  <a:pt x="321047" y="307340"/>
                </a:lnTo>
                <a:lnTo>
                  <a:pt x="322243" y="300990"/>
                </a:lnTo>
                <a:lnTo>
                  <a:pt x="285628" y="300990"/>
                </a:lnTo>
                <a:lnTo>
                  <a:pt x="283098" y="299720"/>
                </a:lnTo>
                <a:lnTo>
                  <a:pt x="279288" y="297180"/>
                </a:lnTo>
                <a:close/>
              </a:path>
              <a:path w="650875" h="546100">
                <a:moveTo>
                  <a:pt x="328109" y="270510"/>
                </a:moveTo>
                <a:lnTo>
                  <a:pt x="297301" y="270510"/>
                </a:lnTo>
                <a:lnTo>
                  <a:pt x="293766" y="289560"/>
                </a:lnTo>
                <a:lnTo>
                  <a:pt x="292729" y="294640"/>
                </a:lnTo>
                <a:lnTo>
                  <a:pt x="291724" y="297180"/>
                </a:lnTo>
                <a:lnTo>
                  <a:pt x="290322" y="298450"/>
                </a:lnTo>
                <a:lnTo>
                  <a:pt x="289438" y="299720"/>
                </a:lnTo>
                <a:lnTo>
                  <a:pt x="288432" y="300990"/>
                </a:lnTo>
                <a:lnTo>
                  <a:pt x="322243" y="300990"/>
                </a:lnTo>
                <a:lnTo>
                  <a:pt x="328109" y="270510"/>
                </a:lnTo>
                <a:close/>
              </a:path>
              <a:path w="650875" h="546100">
                <a:moveTo>
                  <a:pt x="242437" y="266700"/>
                </a:moveTo>
                <a:lnTo>
                  <a:pt x="239908" y="270510"/>
                </a:lnTo>
                <a:lnTo>
                  <a:pt x="271912" y="295910"/>
                </a:lnTo>
                <a:lnTo>
                  <a:pt x="274320" y="293370"/>
                </a:lnTo>
                <a:lnTo>
                  <a:pt x="271790" y="290830"/>
                </a:lnTo>
                <a:lnTo>
                  <a:pt x="270266" y="289560"/>
                </a:lnTo>
                <a:lnTo>
                  <a:pt x="268986" y="287020"/>
                </a:lnTo>
                <a:lnTo>
                  <a:pt x="268742" y="285750"/>
                </a:lnTo>
                <a:lnTo>
                  <a:pt x="268986" y="284480"/>
                </a:lnTo>
                <a:lnTo>
                  <a:pt x="269107" y="283210"/>
                </a:lnTo>
                <a:lnTo>
                  <a:pt x="269748" y="281940"/>
                </a:lnTo>
                <a:lnTo>
                  <a:pt x="270784" y="280670"/>
                </a:lnTo>
                <a:lnTo>
                  <a:pt x="271546" y="279400"/>
                </a:lnTo>
                <a:lnTo>
                  <a:pt x="272552" y="278130"/>
                </a:lnTo>
                <a:lnTo>
                  <a:pt x="273832" y="278130"/>
                </a:lnTo>
                <a:lnTo>
                  <a:pt x="274838" y="276860"/>
                </a:lnTo>
                <a:lnTo>
                  <a:pt x="278251" y="275590"/>
                </a:lnTo>
                <a:lnTo>
                  <a:pt x="284226" y="274320"/>
                </a:lnTo>
                <a:lnTo>
                  <a:pt x="288584" y="273050"/>
                </a:lnTo>
                <a:lnTo>
                  <a:pt x="255910" y="273050"/>
                </a:lnTo>
                <a:lnTo>
                  <a:pt x="250972" y="271780"/>
                </a:lnTo>
                <a:lnTo>
                  <a:pt x="246400" y="270510"/>
                </a:lnTo>
                <a:lnTo>
                  <a:pt x="242437" y="266700"/>
                </a:lnTo>
                <a:close/>
              </a:path>
              <a:path w="650875" h="546100">
                <a:moveTo>
                  <a:pt x="305196" y="189230"/>
                </a:moveTo>
                <a:lnTo>
                  <a:pt x="302514" y="191770"/>
                </a:lnTo>
                <a:lnTo>
                  <a:pt x="305196" y="194310"/>
                </a:lnTo>
                <a:lnTo>
                  <a:pt x="306842" y="198120"/>
                </a:lnTo>
                <a:lnTo>
                  <a:pt x="308366" y="205740"/>
                </a:lnTo>
                <a:lnTo>
                  <a:pt x="307604" y="213360"/>
                </a:lnTo>
                <a:lnTo>
                  <a:pt x="305318" y="224790"/>
                </a:lnTo>
                <a:lnTo>
                  <a:pt x="298582" y="262890"/>
                </a:lnTo>
                <a:lnTo>
                  <a:pt x="274525" y="269240"/>
                </a:lnTo>
                <a:lnTo>
                  <a:pt x="266711" y="271780"/>
                </a:lnTo>
                <a:lnTo>
                  <a:pt x="260514" y="273050"/>
                </a:lnTo>
                <a:lnTo>
                  <a:pt x="288584" y="273050"/>
                </a:lnTo>
                <a:lnTo>
                  <a:pt x="297301" y="270510"/>
                </a:lnTo>
                <a:lnTo>
                  <a:pt x="328109" y="270510"/>
                </a:lnTo>
                <a:lnTo>
                  <a:pt x="330067" y="260350"/>
                </a:lnTo>
                <a:lnTo>
                  <a:pt x="348996" y="254000"/>
                </a:lnTo>
                <a:lnTo>
                  <a:pt x="353324" y="252730"/>
                </a:lnTo>
                <a:lnTo>
                  <a:pt x="331104" y="252730"/>
                </a:lnTo>
                <a:lnTo>
                  <a:pt x="334152" y="236220"/>
                </a:lnTo>
                <a:lnTo>
                  <a:pt x="334914" y="231140"/>
                </a:lnTo>
                <a:lnTo>
                  <a:pt x="335280" y="229870"/>
                </a:lnTo>
                <a:lnTo>
                  <a:pt x="335554" y="228600"/>
                </a:lnTo>
                <a:lnTo>
                  <a:pt x="335920" y="227330"/>
                </a:lnTo>
                <a:lnTo>
                  <a:pt x="336560" y="227330"/>
                </a:lnTo>
                <a:lnTo>
                  <a:pt x="337200" y="226060"/>
                </a:lnTo>
                <a:lnTo>
                  <a:pt x="337962" y="224790"/>
                </a:lnTo>
                <a:lnTo>
                  <a:pt x="350276" y="224790"/>
                </a:lnTo>
                <a:lnTo>
                  <a:pt x="305196" y="189230"/>
                </a:lnTo>
                <a:close/>
              </a:path>
              <a:path w="650875" h="546100">
                <a:moveTo>
                  <a:pt x="381012" y="250190"/>
                </a:moveTo>
                <a:lnTo>
                  <a:pt x="364236" y="250190"/>
                </a:lnTo>
                <a:lnTo>
                  <a:pt x="373776" y="251460"/>
                </a:lnTo>
                <a:lnTo>
                  <a:pt x="377952" y="252730"/>
                </a:lnTo>
                <a:lnTo>
                  <a:pt x="381518" y="255270"/>
                </a:lnTo>
                <a:lnTo>
                  <a:pt x="384048" y="252730"/>
                </a:lnTo>
                <a:lnTo>
                  <a:pt x="381012" y="250190"/>
                </a:lnTo>
                <a:close/>
              </a:path>
              <a:path w="650875" h="546100">
                <a:moveTo>
                  <a:pt x="355213" y="228600"/>
                </a:moveTo>
                <a:lnTo>
                  <a:pt x="352684" y="232410"/>
                </a:lnTo>
                <a:lnTo>
                  <a:pt x="355092" y="234950"/>
                </a:lnTo>
                <a:lnTo>
                  <a:pt x="356372" y="236220"/>
                </a:lnTo>
                <a:lnTo>
                  <a:pt x="356737" y="238760"/>
                </a:lnTo>
                <a:lnTo>
                  <a:pt x="357134" y="240030"/>
                </a:lnTo>
                <a:lnTo>
                  <a:pt x="356737" y="241300"/>
                </a:lnTo>
                <a:lnTo>
                  <a:pt x="355854" y="242570"/>
                </a:lnTo>
                <a:lnTo>
                  <a:pt x="353842" y="245110"/>
                </a:lnTo>
                <a:lnTo>
                  <a:pt x="347868" y="247650"/>
                </a:lnTo>
                <a:lnTo>
                  <a:pt x="338084" y="250190"/>
                </a:lnTo>
                <a:lnTo>
                  <a:pt x="331104" y="252730"/>
                </a:lnTo>
                <a:lnTo>
                  <a:pt x="353324" y="252730"/>
                </a:lnTo>
                <a:lnTo>
                  <a:pt x="357652" y="251460"/>
                </a:lnTo>
                <a:lnTo>
                  <a:pt x="364236" y="250190"/>
                </a:lnTo>
                <a:lnTo>
                  <a:pt x="381012" y="250190"/>
                </a:lnTo>
                <a:lnTo>
                  <a:pt x="355213" y="228600"/>
                </a:lnTo>
                <a:close/>
              </a:path>
              <a:path w="650875" h="546100">
                <a:moveTo>
                  <a:pt x="237464" y="142240"/>
                </a:moveTo>
                <a:lnTo>
                  <a:pt x="200166" y="158750"/>
                </a:lnTo>
                <a:lnTo>
                  <a:pt x="179824" y="194310"/>
                </a:lnTo>
                <a:lnTo>
                  <a:pt x="178948" y="205740"/>
                </a:lnTo>
                <a:lnTo>
                  <a:pt x="179806" y="214630"/>
                </a:lnTo>
                <a:lnTo>
                  <a:pt x="206411" y="246380"/>
                </a:lnTo>
                <a:lnTo>
                  <a:pt x="216373" y="250190"/>
                </a:lnTo>
                <a:lnTo>
                  <a:pt x="226741" y="250190"/>
                </a:lnTo>
                <a:lnTo>
                  <a:pt x="237500" y="248920"/>
                </a:lnTo>
                <a:lnTo>
                  <a:pt x="246289" y="246380"/>
                </a:lnTo>
                <a:lnTo>
                  <a:pt x="254553" y="241300"/>
                </a:lnTo>
                <a:lnTo>
                  <a:pt x="260744" y="236220"/>
                </a:lnTo>
                <a:lnTo>
                  <a:pt x="203972" y="236220"/>
                </a:lnTo>
                <a:lnTo>
                  <a:pt x="198638" y="231140"/>
                </a:lnTo>
                <a:lnTo>
                  <a:pt x="197114" y="228600"/>
                </a:lnTo>
                <a:lnTo>
                  <a:pt x="196352" y="220980"/>
                </a:lnTo>
                <a:lnTo>
                  <a:pt x="197632" y="217170"/>
                </a:lnTo>
                <a:lnTo>
                  <a:pt x="219705" y="185420"/>
                </a:lnTo>
                <a:lnTo>
                  <a:pt x="225765" y="177800"/>
                </a:lnTo>
                <a:lnTo>
                  <a:pt x="254629" y="156210"/>
                </a:lnTo>
                <a:lnTo>
                  <a:pt x="268960" y="156210"/>
                </a:lnTo>
                <a:lnTo>
                  <a:pt x="265694" y="153670"/>
                </a:lnTo>
                <a:lnTo>
                  <a:pt x="256642" y="147320"/>
                </a:lnTo>
                <a:lnTo>
                  <a:pt x="247230" y="143510"/>
                </a:lnTo>
                <a:lnTo>
                  <a:pt x="237464" y="142240"/>
                </a:lnTo>
                <a:close/>
              </a:path>
              <a:path w="650875" h="546100">
                <a:moveTo>
                  <a:pt x="268960" y="156210"/>
                </a:moveTo>
                <a:lnTo>
                  <a:pt x="254629" y="156210"/>
                </a:lnTo>
                <a:lnTo>
                  <a:pt x="258074" y="157480"/>
                </a:lnTo>
                <a:lnTo>
                  <a:pt x="261000" y="160020"/>
                </a:lnTo>
                <a:lnTo>
                  <a:pt x="263530" y="161290"/>
                </a:lnTo>
                <a:lnTo>
                  <a:pt x="264932" y="163830"/>
                </a:lnTo>
                <a:lnTo>
                  <a:pt x="265572" y="166370"/>
                </a:lnTo>
                <a:lnTo>
                  <a:pt x="266334" y="170180"/>
                </a:lnTo>
                <a:lnTo>
                  <a:pt x="265816" y="173990"/>
                </a:lnTo>
                <a:lnTo>
                  <a:pt x="249295" y="199390"/>
                </a:lnTo>
                <a:lnTo>
                  <a:pt x="239947" y="210820"/>
                </a:lnTo>
                <a:lnTo>
                  <a:pt x="232067" y="220980"/>
                </a:lnTo>
                <a:lnTo>
                  <a:pt x="225661" y="227330"/>
                </a:lnTo>
                <a:lnTo>
                  <a:pt x="220736" y="232410"/>
                </a:lnTo>
                <a:lnTo>
                  <a:pt x="217170" y="234950"/>
                </a:lnTo>
                <a:lnTo>
                  <a:pt x="213481" y="236220"/>
                </a:lnTo>
                <a:lnTo>
                  <a:pt x="260744" y="236220"/>
                </a:lnTo>
                <a:lnTo>
                  <a:pt x="282458" y="201930"/>
                </a:lnTo>
                <a:lnTo>
                  <a:pt x="283803" y="187960"/>
                </a:lnTo>
                <a:lnTo>
                  <a:pt x="282933" y="181610"/>
                </a:lnTo>
                <a:lnTo>
                  <a:pt x="281056" y="175260"/>
                </a:lnTo>
                <a:lnTo>
                  <a:pt x="278300" y="168910"/>
                </a:lnTo>
                <a:lnTo>
                  <a:pt x="274803" y="162560"/>
                </a:lnTo>
                <a:lnTo>
                  <a:pt x="270593" y="157480"/>
                </a:lnTo>
                <a:lnTo>
                  <a:pt x="268960" y="156210"/>
                </a:lnTo>
                <a:close/>
              </a:path>
              <a:path w="650875" h="546100">
                <a:moveTo>
                  <a:pt x="69914" y="121920"/>
                </a:moveTo>
                <a:lnTo>
                  <a:pt x="36454" y="121920"/>
                </a:lnTo>
                <a:lnTo>
                  <a:pt x="45525" y="123190"/>
                </a:lnTo>
                <a:lnTo>
                  <a:pt x="54620" y="125730"/>
                </a:lnTo>
                <a:lnTo>
                  <a:pt x="105034" y="162560"/>
                </a:lnTo>
                <a:lnTo>
                  <a:pt x="125401" y="203200"/>
                </a:lnTo>
                <a:lnTo>
                  <a:pt x="124038" y="212090"/>
                </a:lnTo>
                <a:lnTo>
                  <a:pt x="120983" y="219710"/>
                </a:lnTo>
                <a:lnTo>
                  <a:pt x="116220" y="228600"/>
                </a:lnTo>
                <a:lnTo>
                  <a:pt x="119512" y="231140"/>
                </a:lnTo>
                <a:lnTo>
                  <a:pt x="149626" y="193040"/>
                </a:lnTo>
                <a:lnTo>
                  <a:pt x="145176" y="189230"/>
                </a:lnTo>
                <a:lnTo>
                  <a:pt x="142128" y="185420"/>
                </a:lnTo>
                <a:lnTo>
                  <a:pt x="140482" y="182880"/>
                </a:lnTo>
                <a:lnTo>
                  <a:pt x="138958" y="179070"/>
                </a:lnTo>
                <a:lnTo>
                  <a:pt x="138562" y="176530"/>
                </a:lnTo>
                <a:lnTo>
                  <a:pt x="139324" y="173990"/>
                </a:lnTo>
                <a:lnTo>
                  <a:pt x="140208" y="171450"/>
                </a:lnTo>
                <a:lnTo>
                  <a:pt x="142615" y="167640"/>
                </a:lnTo>
                <a:lnTo>
                  <a:pt x="146578" y="162560"/>
                </a:lnTo>
                <a:lnTo>
                  <a:pt x="154739" y="152400"/>
                </a:lnTo>
                <a:lnTo>
                  <a:pt x="108844" y="152400"/>
                </a:lnTo>
                <a:lnTo>
                  <a:pt x="105277" y="149860"/>
                </a:lnTo>
                <a:lnTo>
                  <a:pt x="99578" y="146050"/>
                </a:lnTo>
                <a:lnTo>
                  <a:pt x="69914" y="121920"/>
                </a:lnTo>
                <a:close/>
              </a:path>
              <a:path w="650875" h="546100">
                <a:moveTo>
                  <a:pt x="350276" y="224790"/>
                </a:moveTo>
                <a:lnTo>
                  <a:pt x="339486" y="224790"/>
                </a:lnTo>
                <a:lnTo>
                  <a:pt x="345307" y="226060"/>
                </a:lnTo>
                <a:lnTo>
                  <a:pt x="347746" y="228600"/>
                </a:lnTo>
                <a:lnTo>
                  <a:pt x="350276" y="224790"/>
                </a:lnTo>
                <a:close/>
              </a:path>
              <a:path w="650875" h="546100">
                <a:moveTo>
                  <a:pt x="179160" y="27940"/>
                </a:moveTo>
                <a:lnTo>
                  <a:pt x="163708" y="27940"/>
                </a:lnTo>
                <a:lnTo>
                  <a:pt x="193426" y="52070"/>
                </a:lnTo>
                <a:lnTo>
                  <a:pt x="118110" y="146050"/>
                </a:lnTo>
                <a:lnTo>
                  <a:pt x="114696" y="149860"/>
                </a:lnTo>
                <a:lnTo>
                  <a:pt x="112135" y="152400"/>
                </a:lnTo>
                <a:lnTo>
                  <a:pt x="154739" y="152400"/>
                </a:lnTo>
                <a:lnTo>
                  <a:pt x="209824" y="83820"/>
                </a:lnTo>
                <a:lnTo>
                  <a:pt x="214884" y="77470"/>
                </a:lnTo>
                <a:lnTo>
                  <a:pt x="219090" y="73660"/>
                </a:lnTo>
                <a:lnTo>
                  <a:pt x="226192" y="72390"/>
                </a:lnTo>
                <a:lnTo>
                  <a:pt x="235264" y="72390"/>
                </a:lnTo>
                <a:lnTo>
                  <a:pt x="179160" y="27940"/>
                </a:lnTo>
                <a:close/>
              </a:path>
              <a:path w="650875" h="546100">
                <a:moveTo>
                  <a:pt x="30236" y="97790"/>
                </a:moveTo>
                <a:lnTo>
                  <a:pt x="0" y="134620"/>
                </a:lnTo>
                <a:lnTo>
                  <a:pt x="3169" y="137160"/>
                </a:lnTo>
                <a:lnTo>
                  <a:pt x="10916" y="130810"/>
                </a:lnTo>
                <a:lnTo>
                  <a:pt x="19057" y="125730"/>
                </a:lnTo>
                <a:lnTo>
                  <a:pt x="27575" y="123190"/>
                </a:lnTo>
                <a:lnTo>
                  <a:pt x="36454" y="121920"/>
                </a:lnTo>
                <a:lnTo>
                  <a:pt x="69914" y="121920"/>
                </a:lnTo>
                <a:lnTo>
                  <a:pt x="57424" y="111760"/>
                </a:lnTo>
                <a:lnTo>
                  <a:pt x="71963" y="109220"/>
                </a:lnTo>
                <a:lnTo>
                  <a:pt x="79138" y="106680"/>
                </a:lnTo>
                <a:lnTo>
                  <a:pt x="86227" y="102870"/>
                </a:lnTo>
                <a:lnTo>
                  <a:pt x="56174" y="102870"/>
                </a:lnTo>
                <a:lnTo>
                  <a:pt x="42956" y="101600"/>
                </a:lnTo>
                <a:lnTo>
                  <a:pt x="30236" y="97790"/>
                </a:lnTo>
                <a:close/>
              </a:path>
              <a:path w="650875" h="546100">
                <a:moveTo>
                  <a:pt x="143896" y="0"/>
                </a:moveTo>
                <a:lnTo>
                  <a:pt x="141366" y="2540"/>
                </a:lnTo>
                <a:lnTo>
                  <a:pt x="148986" y="8890"/>
                </a:lnTo>
                <a:lnTo>
                  <a:pt x="153040" y="13970"/>
                </a:lnTo>
                <a:lnTo>
                  <a:pt x="130293" y="53340"/>
                </a:lnTo>
                <a:lnTo>
                  <a:pt x="99045" y="82550"/>
                </a:lnTo>
                <a:lnTo>
                  <a:pt x="56174" y="102870"/>
                </a:lnTo>
                <a:lnTo>
                  <a:pt x="86227" y="102870"/>
                </a:lnTo>
                <a:lnTo>
                  <a:pt x="93665" y="99060"/>
                </a:lnTo>
                <a:lnTo>
                  <a:pt x="101681" y="92710"/>
                </a:lnTo>
                <a:lnTo>
                  <a:pt x="110290" y="86360"/>
                </a:lnTo>
                <a:lnTo>
                  <a:pt x="119512" y="77470"/>
                </a:lnTo>
                <a:lnTo>
                  <a:pt x="128922" y="68580"/>
                </a:lnTo>
                <a:lnTo>
                  <a:pt x="138078" y="58420"/>
                </a:lnTo>
                <a:lnTo>
                  <a:pt x="146965" y="48260"/>
                </a:lnTo>
                <a:lnTo>
                  <a:pt x="155569" y="38100"/>
                </a:lnTo>
                <a:lnTo>
                  <a:pt x="163708" y="27940"/>
                </a:lnTo>
                <a:lnTo>
                  <a:pt x="179160" y="27940"/>
                </a:lnTo>
                <a:lnTo>
                  <a:pt x="143896" y="0"/>
                </a:lnTo>
                <a:close/>
              </a:path>
              <a:path w="650875" h="546100">
                <a:moveTo>
                  <a:pt x="235264" y="72390"/>
                </a:moveTo>
                <a:lnTo>
                  <a:pt x="226192" y="72390"/>
                </a:lnTo>
                <a:lnTo>
                  <a:pt x="239024" y="81280"/>
                </a:lnTo>
                <a:lnTo>
                  <a:pt x="241675" y="77470"/>
                </a:lnTo>
                <a:lnTo>
                  <a:pt x="235264" y="72390"/>
                </a:lnTo>
                <a:close/>
              </a:path>
            </a:pathLst>
          </a:custGeom>
          <a:solidFill>
            <a:srgbClr val="c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5" name="object 19"/>
          <p:cNvSpPr/>
          <p:nvPr/>
        </p:nvSpPr>
        <p:spPr>
          <a:xfrm>
            <a:off x="3124080" y="1886040"/>
            <a:ext cx="2819160" cy="1523520"/>
          </a:xfrm>
          <a:custGeom>
            <a:avLst/>
            <a:gdLst>
              <a:gd name="textAreaLeft" fmla="*/ 0 w 2819160"/>
              <a:gd name="textAreaRight" fmla="*/ 2819520 w 2819160"/>
              <a:gd name="textAreaTop" fmla="*/ 0 h 1523520"/>
              <a:gd name="textAreaBottom" fmla="*/ 1523880 h 1523520"/>
            </a:gdLst>
            <a:ahLst/>
            <a:rect l="textAreaLeft" t="textAreaTop" r="textAreaRight" b="textAreaBottom"/>
            <a:pathLst>
              <a:path w="2819400" h="1524000">
                <a:moveTo>
                  <a:pt x="1346988" y="1102614"/>
                </a:moveTo>
                <a:lnTo>
                  <a:pt x="1006998" y="1102614"/>
                </a:lnTo>
                <a:lnTo>
                  <a:pt x="1107582" y="1524000"/>
                </a:lnTo>
                <a:lnTo>
                  <a:pt x="1346988" y="1102614"/>
                </a:lnTo>
                <a:close/>
              </a:path>
              <a:path w="2819400" h="1524000">
                <a:moveTo>
                  <a:pt x="1820847" y="1053714"/>
                </a:moveTo>
                <a:lnTo>
                  <a:pt x="1374769" y="1053714"/>
                </a:lnTo>
                <a:lnTo>
                  <a:pt x="1729099" y="1392555"/>
                </a:lnTo>
                <a:lnTo>
                  <a:pt x="1820847" y="1053714"/>
                </a:lnTo>
                <a:close/>
              </a:path>
              <a:path w="2819400" h="1524000">
                <a:moveTo>
                  <a:pt x="2247932" y="1020068"/>
                </a:moveTo>
                <a:lnTo>
                  <a:pt x="1829958" y="1020068"/>
                </a:lnTo>
                <a:lnTo>
                  <a:pt x="2368417" y="1276731"/>
                </a:lnTo>
                <a:lnTo>
                  <a:pt x="2247932" y="1020068"/>
                </a:lnTo>
                <a:close/>
              </a:path>
              <a:path w="2819400" h="1524000">
                <a:moveTo>
                  <a:pt x="2230700" y="983361"/>
                </a:moveTo>
                <a:lnTo>
                  <a:pt x="739658" y="983361"/>
                </a:lnTo>
                <a:lnTo>
                  <a:pt x="621548" y="1242953"/>
                </a:lnTo>
                <a:lnTo>
                  <a:pt x="1006998" y="1102614"/>
                </a:lnTo>
                <a:lnTo>
                  <a:pt x="1346988" y="1102614"/>
                </a:lnTo>
                <a:lnTo>
                  <a:pt x="1374769" y="1053714"/>
                </a:lnTo>
                <a:lnTo>
                  <a:pt x="1820847" y="1053714"/>
                </a:lnTo>
                <a:lnTo>
                  <a:pt x="1829958" y="1020068"/>
                </a:lnTo>
                <a:lnTo>
                  <a:pt x="2247932" y="1020068"/>
                </a:lnTo>
                <a:lnTo>
                  <a:pt x="2230700" y="983361"/>
                </a:lnTo>
                <a:close/>
              </a:path>
              <a:path w="2819400" h="1524000">
                <a:moveTo>
                  <a:pt x="48249" y="161909"/>
                </a:moveTo>
                <a:lnTo>
                  <a:pt x="604022" y="537459"/>
                </a:lnTo>
                <a:lnTo>
                  <a:pt x="0" y="607826"/>
                </a:lnTo>
                <a:lnTo>
                  <a:pt x="485790" y="830829"/>
                </a:lnTo>
                <a:lnTo>
                  <a:pt x="17647" y="1029212"/>
                </a:lnTo>
                <a:lnTo>
                  <a:pt x="739658" y="983361"/>
                </a:lnTo>
                <a:lnTo>
                  <a:pt x="2230700" y="983361"/>
                </a:lnTo>
                <a:lnTo>
                  <a:pt x="2197729" y="913125"/>
                </a:lnTo>
                <a:lnTo>
                  <a:pt x="2755072" y="913125"/>
                </a:lnTo>
                <a:lnTo>
                  <a:pt x="2298192" y="739008"/>
                </a:lnTo>
                <a:lnTo>
                  <a:pt x="2753746" y="574167"/>
                </a:lnTo>
                <a:lnTo>
                  <a:pt x="2180082" y="516123"/>
                </a:lnTo>
                <a:lnTo>
                  <a:pt x="2256371" y="445901"/>
                </a:lnTo>
                <a:lnTo>
                  <a:pt x="954420" y="445901"/>
                </a:lnTo>
                <a:lnTo>
                  <a:pt x="48249" y="161909"/>
                </a:lnTo>
                <a:close/>
              </a:path>
              <a:path w="2819400" h="1524000">
                <a:moveTo>
                  <a:pt x="2755072" y="913125"/>
                </a:moveTo>
                <a:lnTo>
                  <a:pt x="2197729" y="913125"/>
                </a:lnTo>
                <a:lnTo>
                  <a:pt x="2819400" y="937641"/>
                </a:lnTo>
                <a:lnTo>
                  <a:pt x="2755072" y="913125"/>
                </a:lnTo>
                <a:close/>
              </a:path>
              <a:path w="2819400" h="1524000">
                <a:moveTo>
                  <a:pt x="1090178" y="161909"/>
                </a:moveTo>
                <a:lnTo>
                  <a:pt x="954420" y="445901"/>
                </a:lnTo>
                <a:lnTo>
                  <a:pt x="2256371" y="445901"/>
                </a:lnTo>
                <a:lnTo>
                  <a:pt x="2296249" y="409194"/>
                </a:lnTo>
                <a:lnTo>
                  <a:pt x="1409700" y="409194"/>
                </a:lnTo>
                <a:lnTo>
                  <a:pt x="1090178" y="161909"/>
                </a:lnTo>
                <a:close/>
              </a:path>
              <a:path w="2819400" h="1524000">
                <a:moveTo>
                  <a:pt x="1895490" y="0"/>
                </a:moveTo>
                <a:lnTo>
                  <a:pt x="1409700" y="409194"/>
                </a:lnTo>
                <a:lnTo>
                  <a:pt x="2296249" y="409194"/>
                </a:lnTo>
                <a:lnTo>
                  <a:pt x="2332674" y="375666"/>
                </a:lnTo>
                <a:lnTo>
                  <a:pt x="1847606" y="375666"/>
                </a:lnTo>
                <a:lnTo>
                  <a:pt x="1895490" y="0"/>
                </a:lnTo>
                <a:close/>
              </a:path>
              <a:path w="2819400" h="1524000">
                <a:moveTo>
                  <a:pt x="2399172" y="314456"/>
                </a:moveTo>
                <a:lnTo>
                  <a:pt x="1847606" y="375666"/>
                </a:lnTo>
                <a:lnTo>
                  <a:pt x="2332674" y="375666"/>
                </a:lnTo>
                <a:lnTo>
                  <a:pt x="2399172" y="314456"/>
                </a:lnTo>
                <a:close/>
              </a:path>
            </a:pathLst>
          </a:custGeom>
          <a:solidFill>
            <a:srgbClr val="91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object 20"/>
          <p:cNvSpPr/>
          <p:nvPr/>
        </p:nvSpPr>
        <p:spPr>
          <a:xfrm>
            <a:off x="3124080" y="1886040"/>
            <a:ext cx="2819160" cy="1523520"/>
          </a:xfrm>
          <a:custGeom>
            <a:avLst/>
            <a:gdLst>
              <a:gd name="textAreaLeft" fmla="*/ 0 w 2819160"/>
              <a:gd name="textAreaRight" fmla="*/ 2819520 w 2819160"/>
              <a:gd name="textAreaTop" fmla="*/ 0 h 1523520"/>
              <a:gd name="textAreaBottom" fmla="*/ 1523880 h 1523520"/>
            </a:gdLst>
            <a:ahLst/>
            <a:rect l="textAreaLeft" t="textAreaTop" r="textAreaRight" b="textAreaBottom"/>
            <a:pathLst>
              <a:path w="2819400" h="1524000">
                <a:moveTo>
                  <a:pt x="1409699" y="409193"/>
                </a:moveTo>
                <a:lnTo>
                  <a:pt x="1895490" y="0"/>
                </a:lnTo>
                <a:lnTo>
                  <a:pt x="1847606" y="375665"/>
                </a:lnTo>
                <a:lnTo>
                  <a:pt x="2399172" y="314456"/>
                </a:lnTo>
                <a:lnTo>
                  <a:pt x="2180081" y="516123"/>
                </a:lnTo>
                <a:lnTo>
                  <a:pt x="2753746" y="574166"/>
                </a:lnTo>
                <a:lnTo>
                  <a:pt x="2298191" y="739008"/>
                </a:lnTo>
                <a:lnTo>
                  <a:pt x="2819399" y="937640"/>
                </a:lnTo>
                <a:lnTo>
                  <a:pt x="2197729" y="913125"/>
                </a:lnTo>
                <a:lnTo>
                  <a:pt x="2368417" y="1276730"/>
                </a:lnTo>
                <a:lnTo>
                  <a:pt x="1829958" y="1020068"/>
                </a:lnTo>
                <a:lnTo>
                  <a:pt x="1729099" y="1392554"/>
                </a:lnTo>
                <a:lnTo>
                  <a:pt x="1374769" y="1053714"/>
                </a:lnTo>
                <a:lnTo>
                  <a:pt x="1107582" y="1523999"/>
                </a:lnTo>
                <a:lnTo>
                  <a:pt x="1006998" y="1102613"/>
                </a:lnTo>
                <a:lnTo>
                  <a:pt x="621548" y="1242953"/>
                </a:lnTo>
                <a:lnTo>
                  <a:pt x="739658" y="983360"/>
                </a:lnTo>
                <a:lnTo>
                  <a:pt x="17647" y="1029212"/>
                </a:lnTo>
                <a:lnTo>
                  <a:pt x="485790" y="830829"/>
                </a:lnTo>
                <a:lnTo>
                  <a:pt x="0" y="607826"/>
                </a:lnTo>
                <a:lnTo>
                  <a:pt x="604022" y="537459"/>
                </a:lnTo>
                <a:lnTo>
                  <a:pt x="48249" y="161909"/>
                </a:lnTo>
                <a:lnTo>
                  <a:pt x="954420" y="445901"/>
                </a:lnTo>
                <a:lnTo>
                  <a:pt x="1090178" y="161909"/>
                </a:lnTo>
                <a:lnTo>
                  <a:pt x="1409699" y="409193"/>
                </a:lnTo>
                <a:close/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object 21"/>
          <p:cNvSpPr/>
          <p:nvPr/>
        </p:nvSpPr>
        <p:spPr>
          <a:xfrm>
            <a:off x="3820680" y="2445840"/>
            <a:ext cx="139608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1" lang="uk-UA" sz="1800" spc="18" strike="noStrike">
                <a:solidFill>
                  <a:srgbClr val="c00000"/>
                </a:solidFill>
                <a:latin typeface="Times New Roman"/>
              </a:rPr>
              <a:t>З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об</a:t>
            </a:r>
            <a:r>
              <a:rPr b="1" lang="uk-UA" sz="1800" spc="-80" strike="noStrike">
                <a:solidFill>
                  <a:srgbClr val="c00000"/>
                </a:solidFill>
                <a:latin typeface="Times New Roman"/>
              </a:rPr>
              <a:t>о</a:t>
            </a:r>
            <a:r>
              <a:rPr b="1" lang="uk-UA" sz="1800" spc="-7" strike="noStrike">
                <a:solidFill>
                  <a:srgbClr val="c00000"/>
                </a:solidFill>
                <a:latin typeface="Times New Roman"/>
              </a:rPr>
              <a:t>в</a:t>
            </a:r>
            <a:r>
              <a:rPr b="1" lang="uk-UA" sz="1800" spc="18" strike="noStrike">
                <a:solidFill>
                  <a:srgbClr val="c00000"/>
                </a:solidFill>
                <a:latin typeface="Times New Roman"/>
              </a:rPr>
              <a:t>'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я</a:t>
            </a:r>
            <a:r>
              <a:rPr b="1" lang="uk-UA" sz="1800" spc="18" strike="noStrike">
                <a:solidFill>
                  <a:srgbClr val="c00000"/>
                </a:solidFill>
                <a:latin typeface="Times New Roman"/>
              </a:rPr>
              <a:t>з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а</a:t>
            </a:r>
            <a:r>
              <a:rPr b="1" lang="uk-UA" sz="1800" spc="4" strike="noStrike">
                <a:solidFill>
                  <a:srgbClr val="c00000"/>
                </a:solidFill>
                <a:latin typeface="Times New Roman"/>
              </a:rPr>
              <a:t>н</a:t>
            </a:r>
            <a:r>
              <a:rPr b="1" lang="uk-UA" sz="1800" spc="9" strike="noStrike">
                <a:solidFill>
                  <a:srgbClr val="c00000"/>
                </a:solidFill>
                <a:latin typeface="Times New Roman"/>
              </a:rPr>
              <a:t>н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я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object 22"/>
          <p:cNvSpPr/>
          <p:nvPr/>
        </p:nvSpPr>
        <p:spPr>
          <a:xfrm>
            <a:off x="5410080" y="3562200"/>
            <a:ext cx="2819160" cy="1523520"/>
          </a:xfrm>
          <a:custGeom>
            <a:avLst/>
            <a:gdLst>
              <a:gd name="textAreaLeft" fmla="*/ 0 w 2819160"/>
              <a:gd name="textAreaRight" fmla="*/ 2819520 w 2819160"/>
              <a:gd name="textAreaTop" fmla="*/ 0 h 1523520"/>
              <a:gd name="textAreaBottom" fmla="*/ 1523880 h 1523520"/>
            </a:gdLst>
            <a:ahLst/>
            <a:rect l="textAreaLeft" t="textAreaTop" r="textAreaRight" b="textAreaBottom"/>
            <a:pathLst>
              <a:path w="2819400" h="1524000">
                <a:moveTo>
                  <a:pt x="1347021" y="1102577"/>
                </a:moveTo>
                <a:lnTo>
                  <a:pt x="1006998" y="1102577"/>
                </a:lnTo>
                <a:lnTo>
                  <a:pt x="1107582" y="1524000"/>
                </a:lnTo>
                <a:lnTo>
                  <a:pt x="1347021" y="1102577"/>
                </a:lnTo>
                <a:close/>
              </a:path>
              <a:path w="2819400" h="1524000">
                <a:moveTo>
                  <a:pt x="1820829" y="1053739"/>
                </a:moveTo>
                <a:lnTo>
                  <a:pt x="1374769" y="1053739"/>
                </a:lnTo>
                <a:lnTo>
                  <a:pt x="1729099" y="1392555"/>
                </a:lnTo>
                <a:lnTo>
                  <a:pt x="1820829" y="1053739"/>
                </a:lnTo>
                <a:close/>
              </a:path>
              <a:path w="2819400" h="1524000">
                <a:moveTo>
                  <a:pt x="2247912" y="1020019"/>
                </a:moveTo>
                <a:lnTo>
                  <a:pt x="1829958" y="1020019"/>
                </a:lnTo>
                <a:lnTo>
                  <a:pt x="2368417" y="1276707"/>
                </a:lnTo>
                <a:lnTo>
                  <a:pt x="2247912" y="1020019"/>
                </a:lnTo>
                <a:close/>
              </a:path>
              <a:path w="2819400" h="1524000">
                <a:moveTo>
                  <a:pt x="2230691" y="983336"/>
                </a:moveTo>
                <a:lnTo>
                  <a:pt x="739658" y="983336"/>
                </a:lnTo>
                <a:lnTo>
                  <a:pt x="621548" y="1242977"/>
                </a:lnTo>
                <a:lnTo>
                  <a:pt x="1006998" y="1102577"/>
                </a:lnTo>
                <a:lnTo>
                  <a:pt x="1347021" y="1102577"/>
                </a:lnTo>
                <a:lnTo>
                  <a:pt x="1374769" y="1053739"/>
                </a:lnTo>
                <a:lnTo>
                  <a:pt x="1820829" y="1053739"/>
                </a:lnTo>
                <a:lnTo>
                  <a:pt x="1829958" y="1020019"/>
                </a:lnTo>
                <a:lnTo>
                  <a:pt x="2247912" y="1020019"/>
                </a:lnTo>
                <a:lnTo>
                  <a:pt x="2230691" y="983336"/>
                </a:lnTo>
                <a:close/>
              </a:path>
              <a:path w="2819400" h="1524000">
                <a:moveTo>
                  <a:pt x="48249" y="161925"/>
                </a:moveTo>
                <a:lnTo>
                  <a:pt x="604022" y="537423"/>
                </a:lnTo>
                <a:lnTo>
                  <a:pt x="0" y="607838"/>
                </a:lnTo>
                <a:lnTo>
                  <a:pt x="485790" y="830793"/>
                </a:lnTo>
                <a:lnTo>
                  <a:pt x="17647" y="1029199"/>
                </a:lnTo>
                <a:lnTo>
                  <a:pt x="739658" y="983336"/>
                </a:lnTo>
                <a:lnTo>
                  <a:pt x="2230691" y="983336"/>
                </a:lnTo>
                <a:lnTo>
                  <a:pt x="2197729" y="913125"/>
                </a:lnTo>
                <a:lnTo>
                  <a:pt x="2754968" y="913125"/>
                </a:lnTo>
                <a:lnTo>
                  <a:pt x="2298192" y="739069"/>
                </a:lnTo>
                <a:lnTo>
                  <a:pt x="2753746" y="574118"/>
                </a:lnTo>
                <a:lnTo>
                  <a:pt x="2180082" y="516111"/>
                </a:lnTo>
                <a:lnTo>
                  <a:pt x="2256354" y="445913"/>
                </a:lnTo>
                <a:lnTo>
                  <a:pt x="954420" y="445913"/>
                </a:lnTo>
                <a:lnTo>
                  <a:pt x="48249" y="161925"/>
                </a:lnTo>
                <a:close/>
              </a:path>
              <a:path w="2819400" h="1524000">
                <a:moveTo>
                  <a:pt x="2754968" y="913125"/>
                </a:moveTo>
                <a:lnTo>
                  <a:pt x="2197729" y="913125"/>
                </a:lnTo>
                <a:lnTo>
                  <a:pt x="2819400" y="937677"/>
                </a:lnTo>
                <a:lnTo>
                  <a:pt x="2754968" y="913125"/>
                </a:lnTo>
                <a:close/>
              </a:path>
              <a:path w="2819400" h="1524000">
                <a:moveTo>
                  <a:pt x="1090178" y="161925"/>
                </a:moveTo>
                <a:lnTo>
                  <a:pt x="954420" y="445913"/>
                </a:lnTo>
                <a:lnTo>
                  <a:pt x="2256354" y="445913"/>
                </a:lnTo>
                <a:lnTo>
                  <a:pt x="2296224" y="409218"/>
                </a:lnTo>
                <a:lnTo>
                  <a:pt x="1409700" y="409218"/>
                </a:lnTo>
                <a:lnTo>
                  <a:pt x="1090178" y="161925"/>
                </a:lnTo>
                <a:close/>
              </a:path>
              <a:path w="2819400" h="1524000">
                <a:moveTo>
                  <a:pt x="1895490" y="0"/>
                </a:moveTo>
                <a:lnTo>
                  <a:pt x="1409700" y="409218"/>
                </a:lnTo>
                <a:lnTo>
                  <a:pt x="2296224" y="409218"/>
                </a:lnTo>
                <a:lnTo>
                  <a:pt x="2332639" y="375702"/>
                </a:lnTo>
                <a:lnTo>
                  <a:pt x="1847606" y="375702"/>
                </a:lnTo>
                <a:lnTo>
                  <a:pt x="1895490" y="0"/>
                </a:lnTo>
                <a:close/>
              </a:path>
              <a:path w="2819400" h="1524000">
                <a:moveTo>
                  <a:pt x="2399172" y="314468"/>
                </a:moveTo>
                <a:lnTo>
                  <a:pt x="1847606" y="375702"/>
                </a:lnTo>
                <a:lnTo>
                  <a:pt x="2332639" y="375702"/>
                </a:lnTo>
                <a:lnTo>
                  <a:pt x="2399172" y="314468"/>
                </a:lnTo>
                <a:close/>
              </a:path>
            </a:pathLst>
          </a:custGeom>
          <a:solidFill>
            <a:srgbClr val="91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object 23"/>
          <p:cNvSpPr/>
          <p:nvPr/>
        </p:nvSpPr>
        <p:spPr>
          <a:xfrm>
            <a:off x="5410080" y="3562200"/>
            <a:ext cx="2819160" cy="1523520"/>
          </a:xfrm>
          <a:custGeom>
            <a:avLst/>
            <a:gdLst>
              <a:gd name="textAreaLeft" fmla="*/ 0 w 2819160"/>
              <a:gd name="textAreaRight" fmla="*/ 2819520 w 2819160"/>
              <a:gd name="textAreaTop" fmla="*/ 0 h 1523520"/>
              <a:gd name="textAreaBottom" fmla="*/ 1523880 h 1523520"/>
            </a:gdLst>
            <a:ahLst/>
            <a:rect l="textAreaLeft" t="textAreaTop" r="textAreaRight" b="textAreaBottom"/>
            <a:pathLst>
              <a:path w="2819400" h="1524000">
                <a:moveTo>
                  <a:pt x="1409699" y="409218"/>
                </a:moveTo>
                <a:lnTo>
                  <a:pt x="1895490" y="0"/>
                </a:lnTo>
                <a:lnTo>
                  <a:pt x="1847606" y="375702"/>
                </a:lnTo>
                <a:lnTo>
                  <a:pt x="2399172" y="314468"/>
                </a:lnTo>
                <a:lnTo>
                  <a:pt x="2180081" y="516111"/>
                </a:lnTo>
                <a:lnTo>
                  <a:pt x="2753746" y="574118"/>
                </a:lnTo>
                <a:lnTo>
                  <a:pt x="2298191" y="739069"/>
                </a:lnTo>
                <a:lnTo>
                  <a:pt x="2819399" y="937677"/>
                </a:lnTo>
                <a:lnTo>
                  <a:pt x="2197729" y="913125"/>
                </a:lnTo>
                <a:lnTo>
                  <a:pt x="2368417" y="1276707"/>
                </a:lnTo>
                <a:lnTo>
                  <a:pt x="1829958" y="1020019"/>
                </a:lnTo>
                <a:lnTo>
                  <a:pt x="1729099" y="1392554"/>
                </a:lnTo>
                <a:lnTo>
                  <a:pt x="1374769" y="1053739"/>
                </a:lnTo>
                <a:lnTo>
                  <a:pt x="1107582" y="1523999"/>
                </a:lnTo>
                <a:lnTo>
                  <a:pt x="1006998" y="1102577"/>
                </a:lnTo>
                <a:lnTo>
                  <a:pt x="621548" y="1242977"/>
                </a:lnTo>
                <a:lnTo>
                  <a:pt x="739658" y="983336"/>
                </a:lnTo>
                <a:lnTo>
                  <a:pt x="17647" y="1029199"/>
                </a:lnTo>
                <a:lnTo>
                  <a:pt x="485790" y="830793"/>
                </a:lnTo>
                <a:lnTo>
                  <a:pt x="0" y="607838"/>
                </a:lnTo>
                <a:lnTo>
                  <a:pt x="604022" y="537423"/>
                </a:lnTo>
                <a:lnTo>
                  <a:pt x="48249" y="161924"/>
                </a:lnTo>
                <a:lnTo>
                  <a:pt x="954420" y="445913"/>
                </a:lnTo>
                <a:lnTo>
                  <a:pt x="1090178" y="161924"/>
                </a:lnTo>
                <a:lnTo>
                  <a:pt x="1409699" y="409218"/>
                </a:lnTo>
                <a:close/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object 24"/>
          <p:cNvSpPr/>
          <p:nvPr/>
        </p:nvSpPr>
        <p:spPr>
          <a:xfrm>
            <a:off x="6118560" y="3987720"/>
            <a:ext cx="1375200" cy="82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algn="ctr">
              <a:lnSpc>
                <a:spcPts val="2129"/>
              </a:lnSpc>
              <a:spcBef>
                <a:spcPts val="99"/>
              </a:spcBef>
            </a:pPr>
            <a:r>
              <a:rPr b="1" lang="uk-UA" sz="1800" spc="-171" strike="noStrike">
                <a:solidFill>
                  <a:srgbClr val="c00000"/>
                </a:solidFill>
                <a:latin typeface="Times New Roman"/>
              </a:rPr>
              <a:t>Г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о</a:t>
            </a:r>
            <a:r>
              <a:rPr b="1" lang="uk-UA" sz="1800" spc="18" strike="noStrike">
                <a:solidFill>
                  <a:srgbClr val="c00000"/>
                </a:solidFill>
                <a:latin typeface="Times New Roman"/>
              </a:rPr>
              <a:t>с</a:t>
            </a:r>
            <a:r>
              <a:rPr b="1" lang="uk-UA" sz="1800" spc="9" strike="noStrike">
                <a:solidFill>
                  <a:srgbClr val="c00000"/>
                </a:solidFill>
                <a:latin typeface="Times New Roman"/>
              </a:rPr>
              <a:t>п</a:t>
            </a:r>
            <a:r>
              <a:rPr b="1" lang="uk-UA" sz="1800" spc="-80" strike="noStrike">
                <a:solidFill>
                  <a:srgbClr val="c00000"/>
                </a:solidFill>
                <a:latin typeface="Times New Roman"/>
              </a:rPr>
              <a:t>о</a:t>
            </a:r>
            <a:r>
              <a:rPr b="1" lang="uk-UA" sz="1800" spc="-15" strike="noStrike">
                <a:solidFill>
                  <a:srgbClr val="c00000"/>
                </a:solidFill>
                <a:latin typeface="Times New Roman"/>
              </a:rPr>
              <a:t>д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а</a:t>
            </a:r>
            <a:r>
              <a:rPr b="1" lang="uk-UA" sz="1800" spc="-32" strike="noStrike">
                <a:solidFill>
                  <a:srgbClr val="c00000"/>
                </a:solidFill>
                <a:latin typeface="Times New Roman"/>
              </a:rPr>
              <a:t>р</a:t>
            </a:r>
            <a:r>
              <a:rPr b="1" lang="uk-UA" sz="1800" spc="18" strike="noStrike">
                <a:solidFill>
                  <a:srgbClr val="c00000"/>
                </a:solidFill>
                <a:latin typeface="Times New Roman"/>
              </a:rPr>
              <a:t>с</a:t>
            </a:r>
            <a:r>
              <a:rPr b="1" lang="uk-UA" sz="1800" spc="-55" strike="noStrike">
                <a:solidFill>
                  <a:srgbClr val="c00000"/>
                </a:solidFill>
                <a:latin typeface="Times New Roman"/>
              </a:rPr>
              <a:t>ь</a:t>
            </a:r>
            <a:r>
              <a:rPr b="1" lang="uk-UA" sz="1800" spc="9" strike="noStrike">
                <a:solidFill>
                  <a:srgbClr val="c00000"/>
                </a:solidFill>
                <a:latin typeface="Times New Roman"/>
              </a:rPr>
              <a:t>к</a:t>
            </a:r>
            <a:r>
              <a:rPr b="1" lang="uk-UA" sz="1800" spc="-1" strike="noStrike">
                <a:solidFill>
                  <a:srgbClr val="c00000"/>
                </a:solidFill>
                <a:latin typeface="Times New Roman"/>
              </a:rPr>
              <a:t>і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2129"/>
              </a:lnSpc>
            </a:pPr>
            <a:r>
              <a:rPr b="1" lang="uk-UA" sz="1800" spc="4" strike="noStrike">
                <a:solidFill>
                  <a:srgbClr val="c00000"/>
                </a:solidFill>
                <a:latin typeface="Times New Roman"/>
              </a:rPr>
              <a:t>процеси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object 25"/>
          <p:cNvSpPr/>
          <p:nvPr/>
        </p:nvSpPr>
        <p:spPr>
          <a:xfrm>
            <a:off x="304920" y="3486240"/>
            <a:ext cx="2133360" cy="1447560"/>
          </a:xfrm>
          <a:custGeom>
            <a:avLst/>
            <a:gdLst>
              <a:gd name="textAreaLeft" fmla="*/ 0 w 2133360"/>
              <a:gd name="textAreaRight" fmla="*/ 2133720 w 2133360"/>
              <a:gd name="textAreaTop" fmla="*/ 0 h 1447560"/>
              <a:gd name="textAreaBottom" fmla="*/ 1447920 h 1447560"/>
            </a:gdLst>
            <a:ahLst/>
            <a:rect l="textAreaLeft" t="textAreaTop" r="textAreaRight" b="textAreaBottom"/>
            <a:pathLst>
              <a:path w="2133600" h="1447800">
                <a:moveTo>
                  <a:pt x="1019385" y="1047439"/>
                </a:moveTo>
                <a:lnTo>
                  <a:pt x="762070" y="1047439"/>
                </a:lnTo>
                <a:lnTo>
                  <a:pt x="838129" y="1447800"/>
                </a:lnTo>
                <a:lnTo>
                  <a:pt x="1019385" y="1047439"/>
                </a:lnTo>
                <a:close/>
              </a:path>
              <a:path w="2133600" h="1447800">
                <a:moveTo>
                  <a:pt x="1377894" y="1001066"/>
                </a:moveTo>
                <a:lnTo>
                  <a:pt x="1040379" y="1001066"/>
                </a:lnTo>
                <a:lnTo>
                  <a:pt x="1308485" y="1322914"/>
                </a:lnTo>
                <a:lnTo>
                  <a:pt x="1377894" y="1001066"/>
                </a:lnTo>
                <a:close/>
              </a:path>
              <a:path w="2133600" h="1447800">
                <a:moveTo>
                  <a:pt x="1701078" y="969026"/>
                </a:moveTo>
                <a:lnTo>
                  <a:pt x="1384803" y="969026"/>
                </a:lnTo>
                <a:lnTo>
                  <a:pt x="1792355" y="1212866"/>
                </a:lnTo>
                <a:lnTo>
                  <a:pt x="1701078" y="969026"/>
                </a:lnTo>
                <a:close/>
              </a:path>
              <a:path w="2133600" h="1447800">
                <a:moveTo>
                  <a:pt x="1688028" y="934163"/>
                </a:moveTo>
                <a:lnTo>
                  <a:pt x="559771" y="934163"/>
                </a:lnTo>
                <a:lnTo>
                  <a:pt x="470379" y="1180837"/>
                </a:lnTo>
                <a:lnTo>
                  <a:pt x="762070" y="1047439"/>
                </a:lnTo>
                <a:lnTo>
                  <a:pt x="1019385" y="1047439"/>
                </a:lnTo>
                <a:lnTo>
                  <a:pt x="1040379" y="1001066"/>
                </a:lnTo>
                <a:lnTo>
                  <a:pt x="1377894" y="1001066"/>
                </a:lnTo>
                <a:lnTo>
                  <a:pt x="1384803" y="969026"/>
                </a:lnTo>
                <a:lnTo>
                  <a:pt x="1701078" y="969026"/>
                </a:lnTo>
                <a:lnTo>
                  <a:pt x="1688028" y="934163"/>
                </a:lnTo>
                <a:close/>
              </a:path>
              <a:path w="2133600" h="1447800">
                <a:moveTo>
                  <a:pt x="36551" y="153792"/>
                </a:moveTo>
                <a:lnTo>
                  <a:pt x="457044" y="510552"/>
                </a:lnTo>
                <a:lnTo>
                  <a:pt x="0" y="577440"/>
                </a:lnTo>
                <a:lnTo>
                  <a:pt x="367652" y="789252"/>
                </a:lnTo>
                <a:lnTo>
                  <a:pt x="13335" y="977728"/>
                </a:lnTo>
                <a:lnTo>
                  <a:pt x="559771" y="934163"/>
                </a:lnTo>
                <a:lnTo>
                  <a:pt x="1688028" y="934163"/>
                </a:lnTo>
                <a:lnTo>
                  <a:pt x="1663065" y="867476"/>
                </a:lnTo>
                <a:lnTo>
                  <a:pt x="2084832" y="867476"/>
                </a:lnTo>
                <a:lnTo>
                  <a:pt x="1739133" y="702122"/>
                </a:lnTo>
                <a:lnTo>
                  <a:pt x="2083939" y="545399"/>
                </a:lnTo>
                <a:lnTo>
                  <a:pt x="1649730" y="490310"/>
                </a:lnTo>
                <a:lnTo>
                  <a:pt x="1707458" y="423623"/>
                </a:lnTo>
                <a:lnTo>
                  <a:pt x="722257" y="423623"/>
                </a:lnTo>
                <a:lnTo>
                  <a:pt x="36551" y="153792"/>
                </a:lnTo>
                <a:close/>
              </a:path>
              <a:path w="2133600" h="1447800">
                <a:moveTo>
                  <a:pt x="2084832" y="867476"/>
                </a:moveTo>
                <a:lnTo>
                  <a:pt x="1663065" y="867476"/>
                </a:lnTo>
                <a:lnTo>
                  <a:pt x="2133600" y="890802"/>
                </a:lnTo>
                <a:lnTo>
                  <a:pt x="2084832" y="867476"/>
                </a:lnTo>
                <a:close/>
              </a:path>
              <a:path w="2133600" h="1447800">
                <a:moveTo>
                  <a:pt x="824996" y="153792"/>
                </a:moveTo>
                <a:lnTo>
                  <a:pt x="722257" y="423623"/>
                </a:lnTo>
                <a:lnTo>
                  <a:pt x="1707458" y="423623"/>
                </a:lnTo>
                <a:lnTo>
                  <a:pt x="1737635" y="388763"/>
                </a:lnTo>
                <a:lnTo>
                  <a:pt x="1066800" y="388763"/>
                </a:lnTo>
                <a:lnTo>
                  <a:pt x="824996" y="153792"/>
                </a:lnTo>
                <a:close/>
              </a:path>
              <a:path w="2133600" h="1447800">
                <a:moveTo>
                  <a:pt x="1434465" y="0"/>
                </a:moveTo>
                <a:lnTo>
                  <a:pt x="1066800" y="388763"/>
                </a:lnTo>
                <a:lnTo>
                  <a:pt x="1737635" y="388763"/>
                </a:lnTo>
                <a:lnTo>
                  <a:pt x="1765247" y="356865"/>
                </a:lnTo>
                <a:lnTo>
                  <a:pt x="1398138" y="356865"/>
                </a:lnTo>
                <a:lnTo>
                  <a:pt x="1434465" y="0"/>
                </a:lnTo>
                <a:close/>
              </a:path>
              <a:path w="2133600" h="1447800">
                <a:moveTo>
                  <a:pt x="1815596" y="298704"/>
                </a:moveTo>
                <a:lnTo>
                  <a:pt x="1398138" y="356865"/>
                </a:lnTo>
                <a:lnTo>
                  <a:pt x="1765247" y="356865"/>
                </a:lnTo>
                <a:lnTo>
                  <a:pt x="1815596" y="298704"/>
                </a:lnTo>
                <a:close/>
              </a:path>
            </a:pathLst>
          </a:custGeom>
          <a:solidFill>
            <a:srgbClr val="91d05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object 26"/>
          <p:cNvSpPr/>
          <p:nvPr/>
        </p:nvSpPr>
        <p:spPr>
          <a:xfrm>
            <a:off x="304920" y="3486240"/>
            <a:ext cx="2133360" cy="1447560"/>
          </a:xfrm>
          <a:custGeom>
            <a:avLst/>
            <a:gdLst>
              <a:gd name="textAreaLeft" fmla="*/ 0 w 2133360"/>
              <a:gd name="textAreaRight" fmla="*/ 2133720 w 2133360"/>
              <a:gd name="textAreaTop" fmla="*/ 0 h 1447560"/>
              <a:gd name="textAreaBottom" fmla="*/ 1447920 h 1447560"/>
            </a:gdLst>
            <a:ahLst/>
            <a:rect l="textAreaLeft" t="textAreaTop" r="textAreaRight" b="textAreaBottom"/>
            <a:pathLst>
              <a:path w="2133600" h="1447800">
                <a:moveTo>
                  <a:pt x="1066799" y="388763"/>
                </a:moveTo>
                <a:lnTo>
                  <a:pt x="1434464" y="0"/>
                </a:lnTo>
                <a:lnTo>
                  <a:pt x="1398138" y="356865"/>
                </a:lnTo>
                <a:lnTo>
                  <a:pt x="1815596" y="298703"/>
                </a:lnTo>
                <a:lnTo>
                  <a:pt x="1649729" y="490310"/>
                </a:lnTo>
                <a:lnTo>
                  <a:pt x="2083938" y="545399"/>
                </a:lnTo>
                <a:lnTo>
                  <a:pt x="1739133" y="702122"/>
                </a:lnTo>
                <a:lnTo>
                  <a:pt x="2133599" y="890802"/>
                </a:lnTo>
                <a:lnTo>
                  <a:pt x="1663064" y="867476"/>
                </a:lnTo>
                <a:lnTo>
                  <a:pt x="1792355" y="1212866"/>
                </a:lnTo>
                <a:lnTo>
                  <a:pt x="1384803" y="969026"/>
                </a:lnTo>
                <a:lnTo>
                  <a:pt x="1308485" y="1322914"/>
                </a:lnTo>
                <a:lnTo>
                  <a:pt x="1040379" y="1001066"/>
                </a:lnTo>
                <a:lnTo>
                  <a:pt x="838129" y="1447799"/>
                </a:lnTo>
                <a:lnTo>
                  <a:pt x="762070" y="1047439"/>
                </a:lnTo>
                <a:lnTo>
                  <a:pt x="470379" y="1180837"/>
                </a:lnTo>
                <a:lnTo>
                  <a:pt x="559771" y="934163"/>
                </a:lnTo>
                <a:lnTo>
                  <a:pt x="13334" y="977728"/>
                </a:lnTo>
                <a:lnTo>
                  <a:pt x="367652" y="789252"/>
                </a:lnTo>
                <a:lnTo>
                  <a:pt x="0" y="577440"/>
                </a:lnTo>
                <a:lnTo>
                  <a:pt x="457044" y="510552"/>
                </a:lnTo>
                <a:lnTo>
                  <a:pt x="36551" y="153792"/>
                </a:lnTo>
                <a:lnTo>
                  <a:pt x="722257" y="423623"/>
                </a:lnTo>
                <a:lnTo>
                  <a:pt x="824996" y="153792"/>
                </a:lnTo>
                <a:lnTo>
                  <a:pt x="1066799" y="388763"/>
                </a:lnTo>
                <a:close/>
              </a:path>
            </a:pathLst>
          </a:custGeom>
          <a:noFill/>
          <a:ln w="25399">
            <a:solidFill>
              <a:srgbClr val="385d8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object 27"/>
          <p:cNvSpPr/>
          <p:nvPr/>
        </p:nvSpPr>
        <p:spPr>
          <a:xfrm>
            <a:off x="918000" y="4012920"/>
            <a:ext cx="880920" cy="2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b="1" lang="uk-UA" sz="1800" spc="-35" strike="noStrike">
                <a:solidFill>
                  <a:srgbClr val="c00000"/>
                </a:solidFill>
                <a:latin typeface="Times New Roman"/>
              </a:rPr>
              <a:t>Витрати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object 2"/>
          <p:cNvSpPr/>
          <p:nvPr/>
        </p:nvSpPr>
        <p:spPr>
          <a:xfrm>
            <a:off x="3429000" y="3143160"/>
            <a:ext cx="504360" cy="3722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object 3"/>
          <p:cNvSpPr/>
          <p:nvPr/>
        </p:nvSpPr>
        <p:spPr>
          <a:xfrm>
            <a:off x="6172200" y="3143160"/>
            <a:ext cx="504360" cy="3722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object 4"/>
          <p:cNvSpPr/>
          <p:nvPr/>
        </p:nvSpPr>
        <p:spPr>
          <a:xfrm>
            <a:off x="228600" y="234324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392274" y="451485"/>
                </a:moveTo>
                <a:lnTo>
                  <a:pt x="217325" y="451485"/>
                </a:lnTo>
                <a:lnTo>
                  <a:pt x="304800" y="533400"/>
                </a:lnTo>
                <a:lnTo>
                  <a:pt x="392274" y="451485"/>
                </a:lnTo>
                <a:close/>
              </a:path>
              <a:path w="609600" h="533400">
                <a:moveTo>
                  <a:pt x="89272" y="78105"/>
                </a:moveTo>
                <a:lnTo>
                  <a:pt x="93594" y="190119"/>
                </a:lnTo>
                <a:lnTo>
                  <a:pt x="0" y="266700"/>
                </a:lnTo>
                <a:lnTo>
                  <a:pt x="93594" y="343281"/>
                </a:lnTo>
                <a:lnTo>
                  <a:pt x="89272" y="455295"/>
                </a:lnTo>
                <a:lnTo>
                  <a:pt x="217325" y="451485"/>
                </a:lnTo>
                <a:lnTo>
                  <a:pt x="520180" y="451485"/>
                </a:lnTo>
                <a:lnTo>
                  <a:pt x="516005" y="343281"/>
                </a:lnTo>
                <a:lnTo>
                  <a:pt x="609600" y="266700"/>
                </a:lnTo>
                <a:lnTo>
                  <a:pt x="516005" y="190119"/>
                </a:lnTo>
                <a:lnTo>
                  <a:pt x="520180" y="81915"/>
                </a:lnTo>
                <a:lnTo>
                  <a:pt x="217325" y="81915"/>
                </a:lnTo>
                <a:lnTo>
                  <a:pt x="89272" y="78105"/>
                </a:lnTo>
                <a:close/>
              </a:path>
              <a:path w="609600" h="533400">
                <a:moveTo>
                  <a:pt x="520180" y="451485"/>
                </a:moveTo>
                <a:lnTo>
                  <a:pt x="392274" y="451485"/>
                </a:lnTo>
                <a:lnTo>
                  <a:pt x="520327" y="455295"/>
                </a:lnTo>
                <a:lnTo>
                  <a:pt x="520180" y="451485"/>
                </a:lnTo>
                <a:close/>
              </a:path>
              <a:path w="609600" h="533400">
                <a:moveTo>
                  <a:pt x="304800" y="0"/>
                </a:moveTo>
                <a:lnTo>
                  <a:pt x="217325" y="81915"/>
                </a:lnTo>
                <a:lnTo>
                  <a:pt x="392274" y="81915"/>
                </a:lnTo>
                <a:lnTo>
                  <a:pt x="304800" y="0"/>
                </a:lnTo>
                <a:close/>
              </a:path>
              <a:path w="609600" h="533400">
                <a:moveTo>
                  <a:pt x="520327" y="78105"/>
                </a:moveTo>
                <a:lnTo>
                  <a:pt x="392274" y="81915"/>
                </a:lnTo>
                <a:lnTo>
                  <a:pt x="520180" y="81915"/>
                </a:lnTo>
                <a:lnTo>
                  <a:pt x="520327" y="78105"/>
                </a:lnTo>
                <a:close/>
              </a:path>
            </a:pathLst>
          </a:custGeom>
          <a:solidFill>
            <a:srgbClr val="f7954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object 5"/>
          <p:cNvSpPr/>
          <p:nvPr/>
        </p:nvSpPr>
        <p:spPr>
          <a:xfrm>
            <a:off x="228600" y="234324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0" y="266699"/>
                </a:moveTo>
                <a:lnTo>
                  <a:pt x="93594" y="190118"/>
                </a:lnTo>
                <a:lnTo>
                  <a:pt x="89272" y="78104"/>
                </a:lnTo>
                <a:lnTo>
                  <a:pt x="217325" y="81914"/>
                </a:lnTo>
                <a:lnTo>
                  <a:pt x="304799" y="0"/>
                </a:lnTo>
                <a:lnTo>
                  <a:pt x="392274" y="81914"/>
                </a:lnTo>
                <a:lnTo>
                  <a:pt x="520327" y="78104"/>
                </a:lnTo>
                <a:lnTo>
                  <a:pt x="516005" y="190118"/>
                </a:lnTo>
                <a:lnTo>
                  <a:pt x="609599" y="266699"/>
                </a:lnTo>
                <a:lnTo>
                  <a:pt x="516005" y="343280"/>
                </a:lnTo>
                <a:lnTo>
                  <a:pt x="520327" y="455294"/>
                </a:lnTo>
                <a:lnTo>
                  <a:pt x="392274" y="451484"/>
                </a:lnTo>
                <a:lnTo>
                  <a:pt x="304799" y="533399"/>
                </a:lnTo>
                <a:lnTo>
                  <a:pt x="217325" y="451484"/>
                </a:lnTo>
                <a:lnTo>
                  <a:pt x="89272" y="455294"/>
                </a:lnTo>
                <a:lnTo>
                  <a:pt x="93594" y="343280"/>
                </a:lnTo>
                <a:lnTo>
                  <a:pt x="0" y="266699"/>
                </a:lnTo>
                <a:close/>
              </a:path>
            </a:pathLst>
          </a:custGeom>
          <a:noFill/>
          <a:ln w="25399">
            <a:solidFill>
              <a:srgbClr val="97470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object 6"/>
          <p:cNvSpPr/>
          <p:nvPr/>
        </p:nvSpPr>
        <p:spPr>
          <a:xfrm>
            <a:off x="459360" y="244548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uk-UA" sz="1800" spc="-1" strike="noStrike">
                <a:solidFill>
                  <a:srgbClr val="ffffff"/>
                </a:solidFill>
                <a:latin typeface="Calibri"/>
              </a:rPr>
              <a:t>3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object 7"/>
          <p:cNvSpPr/>
          <p:nvPr/>
        </p:nvSpPr>
        <p:spPr>
          <a:xfrm>
            <a:off x="228600" y="11239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392274" y="451469"/>
                </a:moveTo>
                <a:lnTo>
                  <a:pt x="217325" y="451469"/>
                </a:lnTo>
                <a:lnTo>
                  <a:pt x="304800" y="533400"/>
                </a:lnTo>
                <a:lnTo>
                  <a:pt x="392274" y="451469"/>
                </a:lnTo>
                <a:close/>
              </a:path>
              <a:path w="609600" h="533400">
                <a:moveTo>
                  <a:pt x="89272" y="78089"/>
                </a:moveTo>
                <a:lnTo>
                  <a:pt x="93594" y="190103"/>
                </a:lnTo>
                <a:lnTo>
                  <a:pt x="0" y="266700"/>
                </a:lnTo>
                <a:lnTo>
                  <a:pt x="93594" y="343265"/>
                </a:lnTo>
                <a:lnTo>
                  <a:pt x="89272" y="455279"/>
                </a:lnTo>
                <a:lnTo>
                  <a:pt x="217325" y="451469"/>
                </a:lnTo>
                <a:lnTo>
                  <a:pt x="520180" y="451469"/>
                </a:lnTo>
                <a:lnTo>
                  <a:pt x="516005" y="343265"/>
                </a:lnTo>
                <a:lnTo>
                  <a:pt x="609600" y="266700"/>
                </a:lnTo>
                <a:lnTo>
                  <a:pt x="516005" y="190103"/>
                </a:lnTo>
                <a:lnTo>
                  <a:pt x="520180" y="81899"/>
                </a:lnTo>
                <a:lnTo>
                  <a:pt x="217325" y="81899"/>
                </a:lnTo>
                <a:lnTo>
                  <a:pt x="89272" y="78089"/>
                </a:lnTo>
                <a:close/>
              </a:path>
              <a:path w="609600" h="533400">
                <a:moveTo>
                  <a:pt x="520180" y="451469"/>
                </a:moveTo>
                <a:lnTo>
                  <a:pt x="392274" y="451469"/>
                </a:lnTo>
                <a:lnTo>
                  <a:pt x="520327" y="455279"/>
                </a:lnTo>
                <a:lnTo>
                  <a:pt x="520180" y="451469"/>
                </a:lnTo>
                <a:close/>
              </a:path>
              <a:path w="609600" h="533400">
                <a:moveTo>
                  <a:pt x="304800" y="0"/>
                </a:moveTo>
                <a:lnTo>
                  <a:pt x="217325" y="81899"/>
                </a:lnTo>
                <a:lnTo>
                  <a:pt x="392274" y="81899"/>
                </a:lnTo>
                <a:lnTo>
                  <a:pt x="304800" y="0"/>
                </a:lnTo>
                <a:close/>
              </a:path>
              <a:path w="609600" h="533400">
                <a:moveTo>
                  <a:pt x="520327" y="78089"/>
                </a:moveTo>
                <a:lnTo>
                  <a:pt x="392274" y="81899"/>
                </a:lnTo>
                <a:lnTo>
                  <a:pt x="520180" y="81899"/>
                </a:lnTo>
                <a:lnTo>
                  <a:pt x="520327" y="78089"/>
                </a:lnTo>
                <a:close/>
              </a:path>
            </a:pathLst>
          </a:custGeom>
          <a:solidFill>
            <a:srgbClr val="f7954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object 8"/>
          <p:cNvSpPr/>
          <p:nvPr/>
        </p:nvSpPr>
        <p:spPr>
          <a:xfrm>
            <a:off x="228600" y="11239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0" y="266699"/>
                </a:moveTo>
                <a:lnTo>
                  <a:pt x="93594" y="190103"/>
                </a:lnTo>
                <a:lnTo>
                  <a:pt x="89272" y="78089"/>
                </a:lnTo>
                <a:lnTo>
                  <a:pt x="217325" y="81899"/>
                </a:lnTo>
                <a:lnTo>
                  <a:pt x="304799" y="0"/>
                </a:lnTo>
                <a:lnTo>
                  <a:pt x="392274" y="81899"/>
                </a:lnTo>
                <a:lnTo>
                  <a:pt x="520327" y="78089"/>
                </a:lnTo>
                <a:lnTo>
                  <a:pt x="516005" y="190103"/>
                </a:lnTo>
                <a:lnTo>
                  <a:pt x="609599" y="266699"/>
                </a:lnTo>
                <a:lnTo>
                  <a:pt x="516005" y="343265"/>
                </a:lnTo>
                <a:lnTo>
                  <a:pt x="520327" y="455279"/>
                </a:lnTo>
                <a:lnTo>
                  <a:pt x="392274" y="451469"/>
                </a:lnTo>
                <a:lnTo>
                  <a:pt x="304799" y="533399"/>
                </a:lnTo>
                <a:lnTo>
                  <a:pt x="217325" y="451469"/>
                </a:lnTo>
                <a:lnTo>
                  <a:pt x="89272" y="455279"/>
                </a:lnTo>
                <a:lnTo>
                  <a:pt x="93594" y="343265"/>
                </a:lnTo>
                <a:lnTo>
                  <a:pt x="0" y="266699"/>
                </a:lnTo>
                <a:close/>
              </a:path>
            </a:pathLst>
          </a:custGeom>
          <a:noFill/>
          <a:ln w="25399">
            <a:solidFill>
              <a:srgbClr val="97470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object 9"/>
          <p:cNvSpPr/>
          <p:nvPr/>
        </p:nvSpPr>
        <p:spPr>
          <a:xfrm>
            <a:off x="459360" y="122400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uk-UA" sz="1800" spc="-1" strike="noStrike">
                <a:solidFill>
                  <a:srgbClr val="ffffff"/>
                </a:solidFill>
                <a:latin typeface="Calibri"/>
              </a:rPr>
              <a:t>1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object 10"/>
          <p:cNvSpPr/>
          <p:nvPr/>
        </p:nvSpPr>
        <p:spPr>
          <a:xfrm>
            <a:off x="228600" y="173340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392274" y="451485"/>
                </a:moveTo>
                <a:lnTo>
                  <a:pt x="217325" y="451485"/>
                </a:lnTo>
                <a:lnTo>
                  <a:pt x="304800" y="533400"/>
                </a:lnTo>
                <a:lnTo>
                  <a:pt x="392274" y="451485"/>
                </a:lnTo>
                <a:close/>
              </a:path>
              <a:path w="609600" h="533400">
                <a:moveTo>
                  <a:pt x="89272" y="78089"/>
                </a:moveTo>
                <a:lnTo>
                  <a:pt x="93594" y="190103"/>
                </a:lnTo>
                <a:lnTo>
                  <a:pt x="0" y="266700"/>
                </a:lnTo>
                <a:lnTo>
                  <a:pt x="93594" y="343265"/>
                </a:lnTo>
                <a:lnTo>
                  <a:pt x="89272" y="455295"/>
                </a:lnTo>
                <a:lnTo>
                  <a:pt x="217325" y="451485"/>
                </a:lnTo>
                <a:lnTo>
                  <a:pt x="520180" y="451485"/>
                </a:lnTo>
                <a:lnTo>
                  <a:pt x="516005" y="343265"/>
                </a:lnTo>
                <a:lnTo>
                  <a:pt x="609600" y="266700"/>
                </a:lnTo>
                <a:lnTo>
                  <a:pt x="516005" y="190103"/>
                </a:lnTo>
                <a:lnTo>
                  <a:pt x="520180" y="81899"/>
                </a:lnTo>
                <a:lnTo>
                  <a:pt x="217325" y="81899"/>
                </a:lnTo>
                <a:lnTo>
                  <a:pt x="89272" y="78089"/>
                </a:lnTo>
                <a:close/>
              </a:path>
              <a:path w="609600" h="533400">
                <a:moveTo>
                  <a:pt x="520180" y="451485"/>
                </a:moveTo>
                <a:lnTo>
                  <a:pt x="392274" y="451485"/>
                </a:lnTo>
                <a:lnTo>
                  <a:pt x="520327" y="455295"/>
                </a:lnTo>
                <a:lnTo>
                  <a:pt x="520180" y="451485"/>
                </a:lnTo>
                <a:close/>
              </a:path>
              <a:path w="609600" h="533400">
                <a:moveTo>
                  <a:pt x="304800" y="0"/>
                </a:moveTo>
                <a:lnTo>
                  <a:pt x="217325" y="81899"/>
                </a:lnTo>
                <a:lnTo>
                  <a:pt x="392274" y="81899"/>
                </a:lnTo>
                <a:lnTo>
                  <a:pt x="304800" y="0"/>
                </a:lnTo>
                <a:close/>
              </a:path>
              <a:path w="609600" h="533400">
                <a:moveTo>
                  <a:pt x="520327" y="78089"/>
                </a:moveTo>
                <a:lnTo>
                  <a:pt x="392274" y="81899"/>
                </a:lnTo>
                <a:lnTo>
                  <a:pt x="520180" y="81899"/>
                </a:lnTo>
                <a:lnTo>
                  <a:pt x="520327" y="78089"/>
                </a:lnTo>
                <a:close/>
              </a:path>
            </a:pathLst>
          </a:custGeom>
          <a:solidFill>
            <a:srgbClr val="f7954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object 11"/>
          <p:cNvSpPr/>
          <p:nvPr/>
        </p:nvSpPr>
        <p:spPr>
          <a:xfrm>
            <a:off x="228600" y="173340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0" y="266699"/>
                </a:moveTo>
                <a:lnTo>
                  <a:pt x="93594" y="190103"/>
                </a:lnTo>
                <a:lnTo>
                  <a:pt x="89272" y="78089"/>
                </a:lnTo>
                <a:lnTo>
                  <a:pt x="217325" y="81899"/>
                </a:lnTo>
                <a:lnTo>
                  <a:pt x="304799" y="0"/>
                </a:lnTo>
                <a:lnTo>
                  <a:pt x="392274" y="81899"/>
                </a:lnTo>
                <a:lnTo>
                  <a:pt x="520327" y="78089"/>
                </a:lnTo>
                <a:lnTo>
                  <a:pt x="516005" y="190103"/>
                </a:lnTo>
                <a:lnTo>
                  <a:pt x="609599" y="266699"/>
                </a:lnTo>
                <a:lnTo>
                  <a:pt x="516005" y="343265"/>
                </a:lnTo>
                <a:lnTo>
                  <a:pt x="520327" y="455294"/>
                </a:lnTo>
                <a:lnTo>
                  <a:pt x="392274" y="451484"/>
                </a:lnTo>
                <a:lnTo>
                  <a:pt x="304799" y="533399"/>
                </a:lnTo>
                <a:lnTo>
                  <a:pt x="217325" y="451484"/>
                </a:lnTo>
                <a:lnTo>
                  <a:pt x="89272" y="455294"/>
                </a:lnTo>
                <a:lnTo>
                  <a:pt x="93594" y="343265"/>
                </a:lnTo>
                <a:lnTo>
                  <a:pt x="0" y="266699"/>
                </a:lnTo>
                <a:close/>
              </a:path>
            </a:pathLst>
          </a:custGeom>
          <a:noFill/>
          <a:ln w="25399">
            <a:solidFill>
              <a:srgbClr val="97470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object 12"/>
          <p:cNvSpPr/>
          <p:nvPr/>
        </p:nvSpPr>
        <p:spPr>
          <a:xfrm>
            <a:off x="459360" y="183492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uk-UA" sz="1800" spc="-1" strike="noStrike">
                <a:solidFill>
                  <a:srgbClr val="ffffff"/>
                </a:solidFill>
                <a:latin typeface="Calibri"/>
              </a:rPr>
              <a:t>2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object 13"/>
          <p:cNvSpPr/>
          <p:nvPr/>
        </p:nvSpPr>
        <p:spPr>
          <a:xfrm>
            <a:off x="228600" y="29527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392274" y="451485"/>
                </a:moveTo>
                <a:lnTo>
                  <a:pt x="217325" y="451485"/>
                </a:lnTo>
                <a:lnTo>
                  <a:pt x="304800" y="533400"/>
                </a:lnTo>
                <a:lnTo>
                  <a:pt x="392274" y="451485"/>
                </a:lnTo>
                <a:close/>
              </a:path>
              <a:path w="609600" h="533400">
                <a:moveTo>
                  <a:pt x="89272" y="78105"/>
                </a:moveTo>
                <a:lnTo>
                  <a:pt x="93594" y="190119"/>
                </a:lnTo>
                <a:lnTo>
                  <a:pt x="0" y="266700"/>
                </a:lnTo>
                <a:lnTo>
                  <a:pt x="93594" y="343281"/>
                </a:lnTo>
                <a:lnTo>
                  <a:pt x="89272" y="455295"/>
                </a:lnTo>
                <a:lnTo>
                  <a:pt x="217325" y="451485"/>
                </a:lnTo>
                <a:lnTo>
                  <a:pt x="520180" y="451485"/>
                </a:lnTo>
                <a:lnTo>
                  <a:pt x="516005" y="343281"/>
                </a:lnTo>
                <a:lnTo>
                  <a:pt x="609600" y="266700"/>
                </a:lnTo>
                <a:lnTo>
                  <a:pt x="516005" y="190119"/>
                </a:lnTo>
                <a:lnTo>
                  <a:pt x="520180" y="81915"/>
                </a:lnTo>
                <a:lnTo>
                  <a:pt x="217325" y="81915"/>
                </a:lnTo>
                <a:lnTo>
                  <a:pt x="89272" y="78105"/>
                </a:lnTo>
                <a:close/>
              </a:path>
              <a:path w="609600" h="533400">
                <a:moveTo>
                  <a:pt x="520180" y="451485"/>
                </a:moveTo>
                <a:lnTo>
                  <a:pt x="392274" y="451485"/>
                </a:lnTo>
                <a:lnTo>
                  <a:pt x="520327" y="455295"/>
                </a:lnTo>
                <a:lnTo>
                  <a:pt x="520180" y="451485"/>
                </a:lnTo>
                <a:close/>
              </a:path>
              <a:path w="609600" h="533400">
                <a:moveTo>
                  <a:pt x="304800" y="0"/>
                </a:moveTo>
                <a:lnTo>
                  <a:pt x="217325" y="81915"/>
                </a:lnTo>
                <a:lnTo>
                  <a:pt x="392274" y="81915"/>
                </a:lnTo>
                <a:lnTo>
                  <a:pt x="304800" y="0"/>
                </a:lnTo>
                <a:close/>
              </a:path>
              <a:path w="609600" h="533400">
                <a:moveTo>
                  <a:pt x="520327" y="78105"/>
                </a:moveTo>
                <a:lnTo>
                  <a:pt x="392274" y="81915"/>
                </a:lnTo>
                <a:lnTo>
                  <a:pt x="520180" y="81915"/>
                </a:lnTo>
                <a:lnTo>
                  <a:pt x="520327" y="78105"/>
                </a:lnTo>
                <a:close/>
              </a:path>
            </a:pathLst>
          </a:custGeom>
          <a:solidFill>
            <a:srgbClr val="f7954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object 14"/>
          <p:cNvSpPr/>
          <p:nvPr/>
        </p:nvSpPr>
        <p:spPr>
          <a:xfrm>
            <a:off x="228600" y="29527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0" y="266699"/>
                </a:moveTo>
                <a:lnTo>
                  <a:pt x="93594" y="190118"/>
                </a:lnTo>
                <a:lnTo>
                  <a:pt x="89272" y="78104"/>
                </a:lnTo>
                <a:lnTo>
                  <a:pt x="217325" y="81914"/>
                </a:lnTo>
                <a:lnTo>
                  <a:pt x="304799" y="0"/>
                </a:lnTo>
                <a:lnTo>
                  <a:pt x="392274" y="81914"/>
                </a:lnTo>
                <a:lnTo>
                  <a:pt x="520327" y="78104"/>
                </a:lnTo>
                <a:lnTo>
                  <a:pt x="516005" y="190118"/>
                </a:lnTo>
                <a:lnTo>
                  <a:pt x="609599" y="266699"/>
                </a:lnTo>
                <a:lnTo>
                  <a:pt x="516005" y="343280"/>
                </a:lnTo>
                <a:lnTo>
                  <a:pt x="520327" y="455294"/>
                </a:lnTo>
                <a:lnTo>
                  <a:pt x="392274" y="451484"/>
                </a:lnTo>
                <a:lnTo>
                  <a:pt x="304799" y="533399"/>
                </a:lnTo>
                <a:lnTo>
                  <a:pt x="217325" y="451484"/>
                </a:lnTo>
                <a:lnTo>
                  <a:pt x="89272" y="455294"/>
                </a:lnTo>
                <a:lnTo>
                  <a:pt x="93594" y="343280"/>
                </a:lnTo>
                <a:lnTo>
                  <a:pt x="0" y="266699"/>
                </a:lnTo>
                <a:close/>
              </a:path>
            </a:pathLst>
          </a:custGeom>
          <a:noFill/>
          <a:ln w="25399">
            <a:solidFill>
              <a:srgbClr val="97470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object 15"/>
          <p:cNvSpPr/>
          <p:nvPr/>
        </p:nvSpPr>
        <p:spPr>
          <a:xfrm>
            <a:off x="459360" y="305604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uk-UA" sz="1800" spc="-1" strike="noStrike">
                <a:solidFill>
                  <a:srgbClr val="ffffff"/>
                </a:solidFill>
                <a:latin typeface="Calibri"/>
              </a:rPr>
              <a:t>4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object 16"/>
          <p:cNvSpPr/>
          <p:nvPr/>
        </p:nvSpPr>
        <p:spPr>
          <a:xfrm>
            <a:off x="228600" y="36385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392274" y="451497"/>
                </a:moveTo>
                <a:lnTo>
                  <a:pt x="217325" y="451497"/>
                </a:lnTo>
                <a:lnTo>
                  <a:pt x="304800" y="533400"/>
                </a:lnTo>
                <a:lnTo>
                  <a:pt x="392274" y="451497"/>
                </a:lnTo>
                <a:close/>
              </a:path>
              <a:path w="609600" h="533400">
                <a:moveTo>
                  <a:pt x="89272" y="78105"/>
                </a:moveTo>
                <a:lnTo>
                  <a:pt x="93594" y="190119"/>
                </a:lnTo>
                <a:lnTo>
                  <a:pt x="0" y="266700"/>
                </a:lnTo>
                <a:lnTo>
                  <a:pt x="93594" y="343244"/>
                </a:lnTo>
                <a:lnTo>
                  <a:pt x="89272" y="455282"/>
                </a:lnTo>
                <a:lnTo>
                  <a:pt x="217325" y="451497"/>
                </a:lnTo>
                <a:lnTo>
                  <a:pt x="520181" y="451497"/>
                </a:lnTo>
                <a:lnTo>
                  <a:pt x="516005" y="343244"/>
                </a:lnTo>
                <a:lnTo>
                  <a:pt x="609600" y="266700"/>
                </a:lnTo>
                <a:lnTo>
                  <a:pt x="516005" y="190119"/>
                </a:lnTo>
                <a:lnTo>
                  <a:pt x="520180" y="81915"/>
                </a:lnTo>
                <a:lnTo>
                  <a:pt x="217325" y="81915"/>
                </a:lnTo>
                <a:lnTo>
                  <a:pt x="89272" y="78105"/>
                </a:lnTo>
                <a:close/>
              </a:path>
              <a:path w="609600" h="533400">
                <a:moveTo>
                  <a:pt x="520181" y="451497"/>
                </a:moveTo>
                <a:lnTo>
                  <a:pt x="392274" y="451497"/>
                </a:lnTo>
                <a:lnTo>
                  <a:pt x="520327" y="455282"/>
                </a:lnTo>
                <a:lnTo>
                  <a:pt x="520181" y="451497"/>
                </a:lnTo>
                <a:close/>
              </a:path>
              <a:path w="609600" h="533400">
                <a:moveTo>
                  <a:pt x="304800" y="0"/>
                </a:moveTo>
                <a:lnTo>
                  <a:pt x="217325" y="81915"/>
                </a:lnTo>
                <a:lnTo>
                  <a:pt x="392274" y="81915"/>
                </a:lnTo>
                <a:lnTo>
                  <a:pt x="304800" y="0"/>
                </a:lnTo>
                <a:close/>
              </a:path>
              <a:path w="609600" h="533400">
                <a:moveTo>
                  <a:pt x="520327" y="78105"/>
                </a:moveTo>
                <a:lnTo>
                  <a:pt x="392274" y="81915"/>
                </a:lnTo>
                <a:lnTo>
                  <a:pt x="520180" y="81915"/>
                </a:lnTo>
                <a:lnTo>
                  <a:pt x="520327" y="78105"/>
                </a:lnTo>
                <a:close/>
              </a:path>
            </a:pathLst>
          </a:custGeom>
          <a:solidFill>
            <a:srgbClr val="f7954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object 17"/>
          <p:cNvSpPr/>
          <p:nvPr/>
        </p:nvSpPr>
        <p:spPr>
          <a:xfrm>
            <a:off x="228600" y="36385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0" y="266699"/>
                </a:moveTo>
                <a:lnTo>
                  <a:pt x="93594" y="190118"/>
                </a:lnTo>
                <a:lnTo>
                  <a:pt x="89272" y="78104"/>
                </a:lnTo>
                <a:lnTo>
                  <a:pt x="217325" y="81914"/>
                </a:lnTo>
                <a:lnTo>
                  <a:pt x="304799" y="0"/>
                </a:lnTo>
                <a:lnTo>
                  <a:pt x="392274" y="81914"/>
                </a:lnTo>
                <a:lnTo>
                  <a:pt x="520327" y="78104"/>
                </a:lnTo>
                <a:lnTo>
                  <a:pt x="516005" y="190118"/>
                </a:lnTo>
                <a:lnTo>
                  <a:pt x="609599" y="266699"/>
                </a:lnTo>
                <a:lnTo>
                  <a:pt x="516005" y="343244"/>
                </a:lnTo>
                <a:lnTo>
                  <a:pt x="520327" y="455282"/>
                </a:lnTo>
                <a:lnTo>
                  <a:pt x="392274" y="451497"/>
                </a:lnTo>
                <a:lnTo>
                  <a:pt x="304799" y="533399"/>
                </a:lnTo>
                <a:lnTo>
                  <a:pt x="217325" y="451497"/>
                </a:lnTo>
                <a:lnTo>
                  <a:pt x="89272" y="455282"/>
                </a:lnTo>
                <a:lnTo>
                  <a:pt x="93594" y="343244"/>
                </a:lnTo>
                <a:lnTo>
                  <a:pt x="0" y="266699"/>
                </a:lnTo>
                <a:close/>
              </a:path>
            </a:pathLst>
          </a:custGeom>
          <a:noFill/>
          <a:ln w="25399">
            <a:solidFill>
              <a:srgbClr val="97470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object 18"/>
          <p:cNvSpPr/>
          <p:nvPr/>
        </p:nvSpPr>
        <p:spPr>
          <a:xfrm>
            <a:off x="459360" y="374328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uk-UA" sz="1800" spc="-1" strike="noStrike">
                <a:solidFill>
                  <a:srgbClr val="ffffff"/>
                </a:solidFill>
                <a:latin typeface="Calibri"/>
              </a:rPr>
              <a:t>5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object 19"/>
          <p:cNvSpPr/>
          <p:nvPr/>
        </p:nvSpPr>
        <p:spPr>
          <a:xfrm>
            <a:off x="228600" y="43243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392274" y="451497"/>
                </a:moveTo>
                <a:lnTo>
                  <a:pt x="217325" y="451497"/>
                </a:lnTo>
                <a:lnTo>
                  <a:pt x="304800" y="533400"/>
                </a:lnTo>
                <a:lnTo>
                  <a:pt x="392274" y="451497"/>
                </a:lnTo>
                <a:close/>
              </a:path>
              <a:path w="609600" h="533400">
                <a:moveTo>
                  <a:pt x="89272" y="78117"/>
                </a:moveTo>
                <a:lnTo>
                  <a:pt x="93594" y="190155"/>
                </a:lnTo>
                <a:lnTo>
                  <a:pt x="0" y="266700"/>
                </a:lnTo>
                <a:lnTo>
                  <a:pt x="93594" y="343244"/>
                </a:lnTo>
                <a:lnTo>
                  <a:pt x="89272" y="455282"/>
                </a:lnTo>
                <a:lnTo>
                  <a:pt x="217325" y="451497"/>
                </a:lnTo>
                <a:lnTo>
                  <a:pt x="520181" y="451497"/>
                </a:lnTo>
                <a:lnTo>
                  <a:pt x="516005" y="343244"/>
                </a:lnTo>
                <a:lnTo>
                  <a:pt x="609600" y="266700"/>
                </a:lnTo>
                <a:lnTo>
                  <a:pt x="516005" y="190155"/>
                </a:lnTo>
                <a:lnTo>
                  <a:pt x="520181" y="81902"/>
                </a:lnTo>
                <a:lnTo>
                  <a:pt x="217325" y="81902"/>
                </a:lnTo>
                <a:lnTo>
                  <a:pt x="89272" y="78117"/>
                </a:lnTo>
                <a:close/>
              </a:path>
              <a:path w="609600" h="533400">
                <a:moveTo>
                  <a:pt x="520181" y="451497"/>
                </a:moveTo>
                <a:lnTo>
                  <a:pt x="392274" y="451497"/>
                </a:lnTo>
                <a:lnTo>
                  <a:pt x="520327" y="455282"/>
                </a:lnTo>
                <a:lnTo>
                  <a:pt x="520181" y="451497"/>
                </a:lnTo>
                <a:close/>
              </a:path>
              <a:path w="609600" h="533400">
                <a:moveTo>
                  <a:pt x="304800" y="0"/>
                </a:moveTo>
                <a:lnTo>
                  <a:pt x="217325" y="81902"/>
                </a:lnTo>
                <a:lnTo>
                  <a:pt x="392274" y="81902"/>
                </a:lnTo>
                <a:lnTo>
                  <a:pt x="304800" y="0"/>
                </a:lnTo>
                <a:close/>
              </a:path>
              <a:path w="609600" h="533400">
                <a:moveTo>
                  <a:pt x="520327" y="78117"/>
                </a:moveTo>
                <a:lnTo>
                  <a:pt x="392274" y="81902"/>
                </a:lnTo>
                <a:lnTo>
                  <a:pt x="520181" y="81902"/>
                </a:lnTo>
                <a:lnTo>
                  <a:pt x="520327" y="78117"/>
                </a:lnTo>
                <a:close/>
              </a:path>
            </a:pathLst>
          </a:custGeom>
          <a:solidFill>
            <a:srgbClr val="f7954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object 20"/>
          <p:cNvSpPr/>
          <p:nvPr/>
        </p:nvSpPr>
        <p:spPr>
          <a:xfrm>
            <a:off x="228600" y="4324320"/>
            <a:ext cx="609120" cy="533160"/>
          </a:xfrm>
          <a:custGeom>
            <a:avLst/>
            <a:gdLst>
              <a:gd name="textAreaLeft" fmla="*/ 0 w 609120"/>
              <a:gd name="textAreaRight" fmla="*/ 609480 w 609120"/>
              <a:gd name="textAreaTop" fmla="*/ 0 h 533160"/>
              <a:gd name="textAreaBottom" fmla="*/ 533520 h 533160"/>
            </a:gdLst>
            <a:ahLst/>
            <a:rect l="textAreaLeft" t="textAreaTop" r="textAreaRight" b="textAreaBottom"/>
            <a:pathLst>
              <a:path w="609600" h="533400">
                <a:moveTo>
                  <a:pt x="0" y="266699"/>
                </a:moveTo>
                <a:lnTo>
                  <a:pt x="93594" y="190155"/>
                </a:lnTo>
                <a:lnTo>
                  <a:pt x="89272" y="78117"/>
                </a:lnTo>
                <a:lnTo>
                  <a:pt x="217325" y="81902"/>
                </a:lnTo>
                <a:lnTo>
                  <a:pt x="304799" y="0"/>
                </a:lnTo>
                <a:lnTo>
                  <a:pt x="392274" y="81902"/>
                </a:lnTo>
                <a:lnTo>
                  <a:pt x="520327" y="78117"/>
                </a:lnTo>
                <a:lnTo>
                  <a:pt x="516005" y="190155"/>
                </a:lnTo>
                <a:lnTo>
                  <a:pt x="609599" y="266699"/>
                </a:lnTo>
                <a:lnTo>
                  <a:pt x="516005" y="343244"/>
                </a:lnTo>
                <a:lnTo>
                  <a:pt x="520327" y="455282"/>
                </a:lnTo>
                <a:lnTo>
                  <a:pt x="392274" y="451497"/>
                </a:lnTo>
                <a:lnTo>
                  <a:pt x="304799" y="533399"/>
                </a:lnTo>
                <a:lnTo>
                  <a:pt x="217325" y="451497"/>
                </a:lnTo>
                <a:lnTo>
                  <a:pt x="89272" y="455282"/>
                </a:lnTo>
                <a:lnTo>
                  <a:pt x="93594" y="343244"/>
                </a:lnTo>
                <a:lnTo>
                  <a:pt x="0" y="266699"/>
                </a:lnTo>
                <a:close/>
              </a:path>
            </a:pathLst>
          </a:custGeom>
          <a:noFill/>
          <a:ln w="25399">
            <a:solidFill>
              <a:srgbClr val="97470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object 21"/>
          <p:cNvSpPr/>
          <p:nvPr/>
        </p:nvSpPr>
        <p:spPr>
          <a:xfrm>
            <a:off x="459360" y="4430520"/>
            <a:ext cx="141120" cy="2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uk-UA" sz="1800" spc="-1" strike="noStrike">
                <a:solidFill>
                  <a:srgbClr val="ffffff"/>
                </a:solidFill>
                <a:latin typeface="Calibri"/>
              </a:rPr>
              <a:t>6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object 22"/>
          <p:cNvSpPr/>
          <p:nvPr/>
        </p:nvSpPr>
        <p:spPr>
          <a:xfrm>
            <a:off x="990720" y="1200240"/>
            <a:ext cx="8152920" cy="45684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456840"/>
              <a:gd name="textAreaBottom" fmla="*/ 457200 h 456840"/>
            </a:gdLst>
            <a:ahLst/>
            <a:rect l="textAreaLeft" t="textAreaTop" r="textAreaRight" b="textAreaBottom"/>
            <a:pathLst>
              <a:path w="8153400" h="457200">
                <a:moveTo>
                  <a:pt x="8077200" y="0"/>
                </a:moveTo>
                <a:lnTo>
                  <a:pt x="76200" y="0"/>
                </a:lnTo>
                <a:lnTo>
                  <a:pt x="46537" y="5995"/>
                </a:lnTo>
                <a:lnTo>
                  <a:pt x="22316" y="22338"/>
                </a:lnTo>
                <a:lnTo>
                  <a:pt x="5987" y="46561"/>
                </a:lnTo>
                <a:lnTo>
                  <a:pt x="0" y="76200"/>
                </a:lnTo>
                <a:lnTo>
                  <a:pt x="0" y="381000"/>
                </a:lnTo>
                <a:lnTo>
                  <a:pt x="5987" y="410638"/>
                </a:lnTo>
                <a:lnTo>
                  <a:pt x="22316" y="434861"/>
                </a:lnTo>
                <a:lnTo>
                  <a:pt x="46537" y="451204"/>
                </a:lnTo>
                <a:lnTo>
                  <a:pt x="76200" y="457200"/>
                </a:lnTo>
                <a:lnTo>
                  <a:pt x="8077200" y="457200"/>
                </a:lnTo>
                <a:lnTo>
                  <a:pt x="8106838" y="451204"/>
                </a:lnTo>
                <a:lnTo>
                  <a:pt x="8131062" y="434861"/>
                </a:lnTo>
                <a:lnTo>
                  <a:pt x="8147404" y="410638"/>
                </a:lnTo>
                <a:lnTo>
                  <a:pt x="8153400" y="381000"/>
                </a:lnTo>
                <a:lnTo>
                  <a:pt x="8153400" y="76200"/>
                </a:lnTo>
                <a:lnTo>
                  <a:pt x="8147404" y="46561"/>
                </a:lnTo>
                <a:lnTo>
                  <a:pt x="8131062" y="22338"/>
                </a:lnTo>
                <a:lnTo>
                  <a:pt x="8106838" y="5995"/>
                </a:lnTo>
                <a:lnTo>
                  <a:pt x="8077200" y="0"/>
                </a:lnTo>
                <a:close/>
              </a:path>
            </a:pathLst>
          </a:custGeom>
          <a:solidFill>
            <a:srgbClr val="fac08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object 23"/>
          <p:cNvSpPr/>
          <p:nvPr/>
        </p:nvSpPr>
        <p:spPr>
          <a:xfrm>
            <a:off x="990720" y="1200240"/>
            <a:ext cx="8152920" cy="45684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456840"/>
              <a:gd name="textAreaBottom" fmla="*/ 457200 h 456840"/>
            </a:gdLst>
            <a:ahLst/>
            <a:rect l="textAreaLeft" t="textAreaTop" r="textAreaRight" b="textAreaBottom"/>
            <a:pathLst>
              <a:path w="8153400" h="457200">
                <a:moveTo>
                  <a:pt x="0" y="76199"/>
                </a:moveTo>
                <a:lnTo>
                  <a:pt x="5987" y="46561"/>
                </a:lnTo>
                <a:lnTo>
                  <a:pt x="22316" y="22338"/>
                </a:lnTo>
                <a:lnTo>
                  <a:pt x="46537" y="5995"/>
                </a:lnTo>
                <a:lnTo>
                  <a:pt x="76199" y="0"/>
                </a:lnTo>
                <a:lnTo>
                  <a:pt x="8077199" y="0"/>
                </a:lnTo>
                <a:lnTo>
                  <a:pt x="8106838" y="5995"/>
                </a:lnTo>
                <a:lnTo>
                  <a:pt x="8131061" y="22338"/>
                </a:lnTo>
                <a:lnTo>
                  <a:pt x="8147404" y="46561"/>
                </a:lnTo>
                <a:lnTo>
                  <a:pt x="8153399" y="76199"/>
                </a:lnTo>
                <a:lnTo>
                  <a:pt x="8153399" y="380999"/>
                </a:lnTo>
                <a:lnTo>
                  <a:pt x="8147404" y="410638"/>
                </a:lnTo>
                <a:lnTo>
                  <a:pt x="8131061" y="434861"/>
                </a:lnTo>
                <a:lnTo>
                  <a:pt x="8106838" y="451204"/>
                </a:lnTo>
                <a:lnTo>
                  <a:pt x="8077199" y="457199"/>
                </a:lnTo>
                <a:lnTo>
                  <a:pt x="76199" y="457199"/>
                </a:lnTo>
                <a:lnTo>
                  <a:pt x="46537" y="451204"/>
                </a:lnTo>
                <a:lnTo>
                  <a:pt x="22316" y="434861"/>
                </a:lnTo>
                <a:lnTo>
                  <a:pt x="5987" y="410638"/>
                </a:lnTo>
                <a:lnTo>
                  <a:pt x="0" y="380999"/>
                </a:lnTo>
                <a:lnTo>
                  <a:pt x="0" y="76199"/>
                </a:lnTo>
                <a:close/>
              </a:path>
            </a:pathLst>
          </a:custGeom>
          <a:noFill/>
          <a:ln w="25399">
            <a:solidFill>
              <a:srgbClr val="e46c0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1102320" y="1183680"/>
            <a:ext cx="7603200" cy="869040"/>
          </a:xfrm>
          <a:prstGeom prst="rect">
            <a:avLst/>
          </a:prstGeom>
          <a:noFill/>
          <a:ln w="0">
            <a:noFill/>
          </a:ln>
        </p:spPr>
        <p:txBody>
          <a:bodyPr lIns="0" rIns="0" tIns="10080" bIns="0" anchor="t">
            <a:noAutofit/>
          </a:bodyPr>
          <a:p>
            <a:pPr marL="12600" indent="0">
              <a:lnSpc>
                <a:spcPct val="102000"/>
              </a:lnSpc>
              <a:spcBef>
                <a:spcPts val="79"/>
              </a:spcBef>
              <a:buNone/>
              <a:tabLst>
                <a:tab algn="l" pos="0"/>
              </a:tabLst>
            </a:pPr>
            <a:r>
              <a:rPr b="1" lang="uk-UA" sz="1400" spc="-1" strike="noStrike">
                <a:solidFill>
                  <a:srgbClr val="001f5f"/>
                </a:solidFill>
                <a:latin typeface="Times New Roman"/>
              </a:rPr>
              <a:t>Активами</a:t>
            </a:r>
            <a:r>
              <a:rPr b="1" lang="uk-UA" sz="1400" spc="-10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вважають </a:t>
            </a:r>
            <a:r>
              <a:rPr b="0" lang="uk-UA" sz="1400" spc="12" strike="noStrike">
                <a:solidFill>
                  <a:srgbClr val="001f5f"/>
                </a:solidFill>
                <a:latin typeface="Times New Roman"/>
              </a:rPr>
              <a:t>ресурси,</a:t>
            </a:r>
            <a:r>
              <a:rPr b="0" lang="uk-UA" sz="1400" spc="-18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контрольовані</a:t>
            </a:r>
            <a:r>
              <a:rPr b="0" lang="uk-UA" sz="1400" spc="-114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підприємством</a:t>
            </a:r>
            <a:r>
              <a:rPr b="0" lang="uk-UA" sz="1400" spc="-9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у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75" strike="noStrike">
                <a:solidFill>
                  <a:srgbClr val="001f5f"/>
                </a:solidFill>
                <a:latin typeface="Times New Roman"/>
              </a:rPr>
              <a:t>результаті</a:t>
            </a:r>
            <a:r>
              <a:rPr b="0" lang="uk-UA" sz="1400" spc="188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минулих</a:t>
            </a:r>
            <a:r>
              <a:rPr b="0" lang="uk-UA" sz="1400" spc="-15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подій, 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використання</a:t>
            </a:r>
            <a:r>
              <a:rPr b="0" lang="uk-UA" sz="1400" spc="-9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яких,</a:t>
            </a:r>
            <a:r>
              <a:rPr b="0" lang="uk-UA" sz="1400" spc="-10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18" strike="noStrike">
                <a:solidFill>
                  <a:srgbClr val="001f5f"/>
                </a:solidFill>
                <a:latin typeface="Times New Roman"/>
              </a:rPr>
              <a:t>як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 очікується,</a:t>
            </a:r>
            <a:r>
              <a:rPr b="0" lang="uk-UA" sz="1400" spc="-10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призведе</a:t>
            </a:r>
            <a:r>
              <a:rPr b="0" lang="uk-UA" sz="1400" spc="-15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18" strike="noStrike">
                <a:solidFill>
                  <a:srgbClr val="001f5f"/>
                </a:solidFill>
                <a:latin typeface="Times New Roman"/>
              </a:rPr>
              <a:t>до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одержання</a:t>
            </a:r>
            <a:r>
              <a:rPr b="0" lang="uk-UA" sz="1400" spc="-9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економічних</a:t>
            </a:r>
            <a:r>
              <a:rPr b="0" lang="uk-UA" sz="1400" spc="-7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вигод</a:t>
            </a:r>
            <a:r>
              <a:rPr b="0" lang="uk-UA" sz="1400" spc="-9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у</a:t>
            </a:r>
            <a:r>
              <a:rPr b="0" lang="uk-UA" sz="1400" spc="63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35" strike="noStrike">
                <a:solidFill>
                  <a:srgbClr val="001f5f"/>
                </a:solidFill>
                <a:latin typeface="Times New Roman"/>
              </a:rPr>
              <a:t>майбутньому.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object 25"/>
          <p:cNvSpPr/>
          <p:nvPr/>
        </p:nvSpPr>
        <p:spPr>
          <a:xfrm>
            <a:off x="990720" y="1733400"/>
            <a:ext cx="8152920" cy="60912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09120"/>
              <a:gd name="textAreaBottom" fmla="*/ 609480 h 609120"/>
            </a:gdLst>
            <a:ahLst/>
            <a:rect l="textAreaLeft" t="textAreaTop" r="textAreaRight" b="textAreaBottom"/>
            <a:pathLst>
              <a:path w="8153400" h="609600">
                <a:moveTo>
                  <a:pt x="8051810" y="0"/>
                </a:moveTo>
                <a:lnTo>
                  <a:pt x="101595" y="0"/>
                </a:lnTo>
                <a:lnTo>
                  <a:pt x="62053" y="7982"/>
                </a:lnTo>
                <a:lnTo>
                  <a:pt x="29759" y="29752"/>
                </a:lnTo>
                <a:lnTo>
                  <a:pt x="7985" y="62043"/>
                </a:lnTo>
                <a:lnTo>
                  <a:pt x="0" y="101589"/>
                </a:lnTo>
                <a:lnTo>
                  <a:pt x="0" y="508004"/>
                </a:lnTo>
                <a:lnTo>
                  <a:pt x="7985" y="547556"/>
                </a:lnTo>
                <a:lnTo>
                  <a:pt x="29759" y="579849"/>
                </a:lnTo>
                <a:lnTo>
                  <a:pt x="62053" y="601618"/>
                </a:lnTo>
                <a:lnTo>
                  <a:pt x="101595" y="609600"/>
                </a:lnTo>
                <a:lnTo>
                  <a:pt x="8051810" y="609600"/>
                </a:lnTo>
                <a:lnTo>
                  <a:pt x="8091356" y="601618"/>
                </a:lnTo>
                <a:lnTo>
                  <a:pt x="8123647" y="579849"/>
                </a:lnTo>
                <a:lnTo>
                  <a:pt x="8145417" y="547556"/>
                </a:lnTo>
                <a:lnTo>
                  <a:pt x="8153400" y="508004"/>
                </a:lnTo>
                <a:lnTo>
                  <a:pt x="8153400" y="101589"/>
                </a:lnTo>
                <a:lnTo>
                  <a:pt x="8145417" y="62043"/>
                </a:lnTo>
                <a:lnTo>
                  <a:pt x="8123647" y="29752"/>
                </a:lnTo>
                <a:lnTo>
                  <a:pt x="8091356" y="7982"/>
                </a:lnTo>
                <a:lnTo>
                  <a:pt x="8051810" y="0"/>
                </a:lnTo>
                <a:close/>
              </a:path>
            </a:pathLst>
          </a:custGeom>
          <a:solidFill>
            <a:srgbClr val="fac08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object 26"/>
          <p:cNvSpPr/>
          <p:nvPr/>
        </p:nvSpPr>
        <p:spPr>
          <a:xfrm>
            <a:off x="990720" y="1733400"/>
            <a:ext cx="8152920" cy="60912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09120"/>
              <a:gd name="textAreaBottom" fmla="*/ 609480 h 609120"/>
            </a:gdLst>
            <a:ahLst/>
            <a:rect l="textAreaLeft" t="textAreaTop" r="textAreaRight" b="textAreaBottom"/>
            <a:pathLst>
              <a:path w="8153400" h="609600">
                <a:moveTo>
                  <a:pt x="0" y="101589"/>
                </a:moveTo>
                <a:lnTo>
                  <a:pt x="7985" y="62043"/>
                </a:lnTo>
                <a:lnTo>
                  <a:pt x="29759" y="29752"/>
                </a:lnTo>
                <a:lnTo>
                  <a:pt x="62053" y="7982"/>
                </a:lnTo>
                <a:lnTo>
                  <a:pt x="101595" y="0"/>
                </a:lnTo>
                <a:lnTo>
                  <a:pt x="8051809" y="0"/>
                </a:lnTo>
                <a:lnTo>
                  <a:pt x="8091356" y="7982"/>
                </a:lnTo>
                <a:lnTo>
                  <a:pt x="8123647" y="29752"/>
                </a:lnTo>
                <a:lnTo>
                  <a:pt x="8145417" y="62043"/>
                </a:lnTo>
                <a:lnTo>
                  <a:pt x="8153399" y="101589"/>
                </a:lnTo>
                <a:lnTo>
                  <a:pt x="8153399" y="508004"/>
                </a:lnTo>
                <a:lnTo>
                  <a:pt x="8145417" y="547556"/>
                </a:lnTo>
                <a:lnTo>
                  <a:pt x="8123647" y="579849"/>
                </a:lnTo>
                <a:lnTo>
                  <a:pt x="8091356" y="601618"/>
                </a:lnTo>
                <a:lnTo>
                  <a:pt x="8051809" y="609599"/>
                </a:lnTo>
                <a:lnTo>
                  <a:pt x="101595" y="609599"/>
                </a:lnTo>
                <a:lnTo>
                  <a:pt x="62053" y="601618"/>
                </a:lnTo>
                <a:lnTo>
                  <a:pt x="29759" y="579849"/>
                </a:lnTo>
                <a:lnTo>
                  <a:pt x="7985" y="547556"/>
                </a:lnTo>
                <a:lnTo>
                  <a:pt x="0" y="508004"/>
                </a:lnTo>
                <a:lnTo>
                  <a:pt x="0" y="101589"/>
                </a:lnTo>
                <a:close/>
              </a:path>
            </a:pathLst>
          </a:custGeom>
          <a:noFill/>
          <a:ln w="25399">
            <a:solidFill>
              <a:srgbClr val="e46c0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object 27"/>
          <p:cNvSpPr/>
          <p:nvPr/>
        </p:nvSpPr>
        <p:spPr>
          <a:xfrm>
            <a:off x="990720" y="2419200"/>
            <a:ext cx="8152920" cy="45684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456840"/>
              <a:gd name="textAreaBottom" fmla="*/ 457200 h 456840"/>
            </a:gdLst>
            <a:ahLst/>
            <a:rect l="textAreaLeft" t="textAreaTop" r="textAreaRight" b="textAreaBottom"/>
            <a:pathLst>
              <a:path w="8153400" h="457200">
                <a:moveTo>
                  <a:pt x="8077200" y="0"/>
                </a:moveTo>
                <a:lnTo>
                  <a:pt x="76200" y="0"/>
                </a:lnTo>
                <a:lnTo>
                  <a:pt x="46537" y="5994"/>
                </a:lnTo>
                <a:lnTo>
                  <a:pt x="22316" y="22334"/>
                </a:lnTo>
                <a:lnTo>
                  <a:pt x="5987" y="46557"/>
                </a:lnTo>
                <a:lnTo>
                  <a:pt x="0" y="76200"/>
                </a:lnTo>
                <a:lnTo>
                  <a:pt x="0" y="381000"/>
                </a:lnTo>
                <a:lnTo>
                  <a:pt x="5987" y="410642"/>
                </a:lnTo>
                <a:lnTo>
                  <a:pt x="22316" y="434865"/>
                </a:lnTo>
                <a:lnTo>
                  <a:pt x="46537" y="451205"/>
                </a:lnTo>
                <a:lnTo>
                  <a:pt x="76200" y="457200"/>
                </a:lnTo>
                <a:lnTo>
                  <a:pt x="8077200" y="457200"/>
                </a:lnTo>
                <a:lnTo>
                  <a:pt x="8106838" y="451205"/>
                </a:lnTo>
                <a:lnTo>
                  <a:pt x="8131062" y="434865"/>
                </a:lnTo>
                <a:lnTo>
                  <a:pt x="8147404" y="410642"/>
                </a:lnTo>
                <a:lnTo>
                  <a:pt x="8153400" y="381000"/>
                </a:lnTo>
                <a:lnTo>
                  <a:pt x="8153400" y="76200"/>
                </a:lnTo>
                <a:lnTo>
                  <a:pt x="8147404" y="46557"/>
                </a:lnTo>
                <a:lnTo>
                  <a:pt x="8131062" y="22334"/>
                </a:lnTo>
                <a:lnTo>
                  <a:pt x="8106838" y="5994"/>
                </a:lnTo>
                <a:lnTo>
                  <a:pt x="8077200" y="0"/>
                </a:lnTo>
                <a:close/>
              </a:path>
            </a:pathLst>
          </a:custGeom>
          <a:solidFill>
            <a:srgbClr val="fac08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object 28"/>
          <p:cNvSpPr/>
          <p:nvPr/>
        </p:nvSpPr>
        <p:spPr>
          <a:xfrm>
            <a:off x="990720" y="2419200"/>
            <a:ext cx="8152920" cy="45684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456840"/>
              <a:gd name="textAreaBottom" fmla="*/ 457200 h 456840"/>
            </a:gdLst>
            <a:ahLst/>
            <a:rect l="textAreaLeft" t="textAreaTop" r="textAreaRight" b="textAreaBottom"/>
            <a:pathLst>
              <a:path w="8153400" h="457200">
                <a:moveTo>
                  <a:pt x="0" y="76199"/>
                </a:moveTo>
                <a:lnTo>
                  <a:pt x="5987" y="46557"/>
                </a:lnTo>
                <a:lnTo>
                  <a:pt x="22316" y="22334"/>
                </a:lnTo>
                <a:lnTo>
                  <a:pt x="46537" y="5994"/>
                </a:lnTo>
                <a:lnTo>
                  <a:pt x="76199" y="0"/>
                </a:lnTo>
                <a:lnTo>
                  <a:pt x="8077199" y="0"/>
                </a:lnTo>
                <a:lnTo>
                  <a:pt x="8106838" y="5994"/>
                </a:lnTo>
                <a:lnTo>
                  <a:pt x="8131061" y="22334"/>
                </a:lnTo>
                <a:lnTo>
                  <a:pt x="8147404" y="46557"/>
                </a:lnTo>
                <a:lnTo>
                  <a:pt x="8153399" y="76199"/>
                </a:lnTo>
                <a:lnTo>
                  <a:pt x="8153399" y="380999"/>
                </a:lnTo>
                <a:lnTo>
                  <a:pt x="8147404" y="410642"/>
                </a:lnTo>
                <a:lnTo>
                  <a:pt x="8131061" y="434865"/>
                </a:lnTo>
                <a:lnTo>
                  <a:pt x="8106838" y="451205"/>
                </a:lnTo>
                <a:lnTo>
                  <a:pt x="8077199" y="457199"/>
                </a:lnTo>
                <a:lnTo>
                  <a:pt x="76199" y="457199"/>
                </a:lnTo>
                <a:lnTo>
                  <a:pt x="46537" y="451205"/>
                </a:lnTo>
                <a:lnTo>
                  <a:pt x="22316" y="434865"/>
                </a:lnTo>
                <a:lnTo>
                  <a:pt x="5987" y="410642"/>
                </a:lnTo>
                <a:lnTo>
                  <a:pt x="0" y="380999"/>
                </a:lnTo>
                <a:lnTo>
                  <a:pt x="0" y="76199"/>
                </a:lnTo>
                <a:close/>
              </a:path>
            </a:pathLst>
          </a:custGeom>
          <a:noFill/>
          <a:ln w="25399">
            <a:solidFill>
              <a:srgbClr val="e46c0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object 29"/>
          <p:cNvSpPr/>
          <p:nvPr/>
        </p:nvSpPr>
        <p:spPr>
          <a:xfrm>
            <a:off x="990720" y="2952720"/>
            <a:ext cx="8152920" cy="60912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09120"/>
              <a:gd name="textAreaBottom" fmla="*/ 609480 h 609120"/>
            </a:gdLst>
            <a:ahLst/>
            <a:rect l="textAreaLeft" t="textAreaTop" r="textAreaRight" b="textAreaBottom"/>
            <a:pathLst>
              <a:path w="8153400" h="609600">
                <a:moveTo>
                  <a:pt x="8051810" y="0"/>
                </a:moveTo>
                <a:lnTo>
                  <a:pt x="101595" y="0"/>
                </a:lnTo>
                <a:lnTo>
                  <a:pt x="62053" y="7981"/>
                </a:lnTo>
                <a:lnTo>
                  <a:pt x="29759" y="29750"/>
                </a:lnTo>
                <a:lnTo>
                  <a:pt x="7985" y="62043"/>
                </a:lnTo>
                <a:lnTo>
                  <a:pt x="0" y="101595"/>
                </a:lnTo>
                <a:lnTo>
                  <a:pt x="0" y="508004"/>
                </a:lnTo>
                <a:lnTo>
                  <a:pt x="7985" y="547556"/>
                </a:lnTo>
                <a:lnTo>
                  <a:pt x="29759" y="579849"/>
                </a:lnTo>
                <a:lnTo>
                  <a:pt x="62053" y="601618"/>
                </a:lnTo>
                <a:lnTo>
                  <a:pt x="101595" y="609600"/>
                </a:lnTo>
                <a:lnTo>
                  <a:pt x="8051810" y="609600"/>
                </a:lnTo>
                <a:lnTo>
                  <a:pt x="8091356" y="601618"/>
                </a:lnTo>
                <a:lnTo>
                  <a:pt x="8123647" y="579849"/>
                </a:lnTo>
                <a:lnTo>
                  <a:pt x="8145417" y="547556"/>
                </a:lnTo>
                <a:lnTo>
                  <a:pt x="8153400" y="508004"/>
                </a:lnTo>
                <a:lnTo>
                  <a:pt x="8153400" y="101595"/>
                </a:lnTo>
                <a:lnTo>
                  <a:pt x="8145417" y="62043"/>
                </a:lnTo>
                <a:lnTo>
                  <a:pt x="8123647" y="29750"/>
                </a:lnTo>
                <a:lnTo>
                  <a:pt x="8091356" y="7981"/>
                </a:lnTo>
                <a:lnTo>
                  <a:pt x="8051810" y="0"/>
                </a:lnTo>
                <a:close/>
              </a:path>
            </a:pathLst>
          </a:custGeom>
          <a:solidFill>
            <a:srgbClr val="fac08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object 30"/>
          <p:cNvSpPr/>
          <p:nvPr/>
        </p:nvSpPr>
        <p:spPr>
          <a:xfrm>
            <a:off x="990720" y="2952720"/>
            <a:ext cx="8152920" cy="60912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09120"/>
              <a:gd name="textAreaBottom" fmla="*/ 609480 h 609120"/>
            </a:gdLst>
            <a:ahLst/>
            <a:rect l="textAreaLeft" t="textAreaTop" r="textAreaRight" b="textAreaBottom"/>
            <a:pathLst>
              <a:path w="8153400" h="609600">
                <a:moveTo>
                  <a:pt x="0" y="101595"/>
                </a:moveTo>
                <a:lnTo>
                  <a:pt x="7985" y="62043"/>
                </a:lnTo>
                <a:lnTo>
                  <a:pt x="29759" y="29750"/>
                </a:lnTo>
                <a:lnTo>
                  <a:pt x="62053" y="7981"/>
                </a:lnTo>
                <a:lnTo>
                  <a:pt x="101595" y="0"/>
                </a:lnTo>
                <a:lnTo>
                  <a:pt x="8051809" y="0"/>
                </a:lnTo>
                <a:lnTo>
                  <a:pt x="8091356" y="7981"/>
                </a:lnTo>
                <a:lnTo>
                  <a:pt x="8123647" y="29750"/>
                </a:lnTo>
                <a:lnTo>
                  <a:pt x="8145417" y="62043"/>
                </a:lnTo>
                <a:lnTo>
                  <a:pt x="8153399" y="101595"/>
                </a:lnTo>
                <a:lnTo>
                  <a:pt x="8153399" y="508004"/>
                </a:lnTo>
                <a:lnTo>
                  <a:pt x="8145417" y="547556"/>
                </a:lnTo>
                <a:lnTo>
                  <a:pt x="8123647" y="579849"/>
                </a:lnTo>
                <a:lnTo>
                  <a:pt x="8091356" y="601618"/>
                </a:lnTo>
                <a:lnTo>
                  <a:pt x="8051809" y="609599"/>
                </a:lnTo>
                <a:lnTo>
                  <a:pt x="101595" y="609599"/>
                </a:lnTo>
                <a:lnTo>
                  <a:pt x="62053" y="601618"/>
                </a:lnTo>
                <a:lnTo>
                  <a:pt x="29759" y="579849"/>
                </a:lnTo>
                <a:lnTo>
                  <a:pt x="7985" y="547556"/>
                </a:lnTo>
                <a:lnTo>
                  <a:pt x="0" y="508004"/>
                </a:lnTo>
                <a:lnTo>
                  <a:pt x="0" y="101595"/>
                </a:lnTo>
                <a:close/>
              </a:path>
            </a:pathLst>
          </a:custGeom>
          <a:noFill/>
          <a:ln w="25399">
            <a:solidFill>
              <a:srgbClr val="e46c0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object 31"/>
          <p:cNvSpPr/>
          <p:nvPr/>
        </p:nvSpPr>
        <p:spPr>
          <a:xfrm>
            <a:off x="990720" y="3638520"/>
            <a:ext cx="8152920" cy="60912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09120"/>
              <a:gd name="textAreaBottom" fmla="*/ 609480 h 609120"/>
            </a:gdLst>
            <a:ahLst/>
            <a:rect l="textAreaLeft" t="textAreaTop" r="textAreaRight" b="textAreaBottom"/>
            <a:pathLst>
              <a:path w="8153400" h="609600">
                <a:moveTo>
                  <a:pt x="8051810" y="0"/>
                </a:moveTo>
                <a:lnTo>
                  <a:pt x="101595" y="0"/>
                </a:lnTo>
                <a:lnTo>
                  <a:pt x="62053" y="7981"/>
                </a:lnTo>
                <a:lnTo>
                  <a:pt x="29759" y="29750"/>
                </a:lnTo>
                <a:lnTo>
                  <a:pt x="7985" y="62043"/>
                </a:lnTo>
                <a:lnTo>
                  <a:pt x="0" y="101595"/>
                </a:lnTo>
                <a:lnTo>
                  <a:pt x="0" y="508004"/>
                </a:lnTo>
                <a:lnTo>
                  <a:pt x="7985" y="547546"/>
                </a:lnTo>
                <a:lnTo>
                  <a:pt x="29759" y="579840"/>
                </a:lnTo>
                <a:lnTo>
                  <a:pt x="62053" y="601614"/>
                </a:lnTo>
                <a:lnTo>
                  <a:pt x="101595" y="609600"/>
                </a:lnTo>
                <a:lnTo>
                  <a:pt x="8051810" y="609600"/>
                </a:lnTo>
                <a:lnTo>
                  <a:pt x="8091356" y="601614"/>
                </a:lnTo>
                <a:lnTo>
                  <a:pt x="8123647" y="579840"/>
                </a:lnTo>
                <a:lnTo>
                  <a:pt x="8145417" y="547546"/>
                </a:lnTo>
                <a:lnTo>
                  <a:pt x="8153400" y="508004"/>
                </a:lnTo>
                <a:lnTo>
                  <a:pt x="8153400" y="101595"/>
                </a:lnTo>
                <a:lnTo>
                  <a:pt x="8145417" y="62043"/>
                </a:lnTo>
                <a:lnTo>
                  <a:pt x="8123647" y="29750"/>
                </a:lnTo>
                <a:lnTo>
                  <a:pt x="8091356" y="7981"/>
                </a:lnTo>
                <a:lnTo>
                  <a:pt x="8051810" y="0"/>
                </a:lnTo>
                <a:close/>
              </a:path>
            </a:pathLst>
          </a:custGeom>
          <a:solidFill>
            <a:srgbClr val="fac08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object 32"/>
          <p:cNvSpPr/>
          <p:nvPr/>
        </p:nvSpPr>
        <p:spPr>
          <a:xfrm>
            <a:off x="990720" y="3638520"/>
            <a:ext cx="8152920" cy="60912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09120"/>
              <a:gd name="textAreaBottom" fmla="*/ 609480 h 609120"/>
            </a:gdLst>
            <a:ahLst/>
            <a:rect l="textAreaLeft" t="textAreaTop" r="textAreaRight" b="textAreaBottom"/>
            <a:pathLst>
              <a:path w="8153400" h="609600">
                <a:moveTo>
                  <a:pt x="0" y="101595"/>
                </a:moveTo>
                <a:lnTo>
                  <a:pt x="7985" y="62043"/>
                </a:lnTo>
                <a:lnTo>
                  <a:pt x="29759" y="29750"/>
                </a:lnTo>
                <a:lnTo>
                  <a:pt x="62053" y="7981"/>
                </a:lnTo>
                <a:lnTo>
                  <a:pt x="101595" y="0"/>
                </a:lnTo>
                <a:lnTo>
                  <a:pt x="8051809" y="0"/>
                </a:lnTo>
                <a:lnTo>
                  <a:pt x="8091356" y="7981"/>
                </a:lnTo>
                <a:lnTo>
                  <a:pt x="8123647" y="29750"/>
                </a:lnTo>
                <a:lnTo>
                  <a:pt x="8145417" y="62043"/>
                </a:lnTo>
                <a:lnTo>
                  <a:pt x="8153399" y="101595"/>
                </a:lnTo>
                <a:lnTo>
                  <a:pt x="8153399" y="508004"/>
                </a:lnTo>
                <a:lnTo>
                  <a:pt x="8145417" y="547546"/>
                </a:lnTo>
                <a:lnTo>
                  <a:pt x="8123647" y="579840"/>
                </a:lnTo>
                <a:lnTo>
                  <a:pt x="8091356" y="601614"/>
                </a:lnTo>
                <a:lnTo>
                  <a:pt x="8051809" y="609599"/>
                </a:lnTo>
                <a:lnTo>
                  <a:pt x="101595" y="609599"/>
                </a:lnTo>
                <a:lnTo>
                  <a:pt x="62053" y="601614"/>
                </a:lnTo>
                <a:lnTo>
                  <a:pt x="29759" y="579840"/>
                </a:lnTo>
                <a:lnTo>
                  <a:pt x="7985" y="547546"/>
                </a:lnTo>
                <a:lnTo>
                  <a:pt x="0" y="508004"/>
                </a:lnTo>
                <a:lnTo>
                  <a:pt x="0" y="101595"/>
                </a:lnTo>
                <a:close/>
              </a:path>
            </a:pathLst>
          </a:custGeom>
          <a:noFill/>
          <a:ln w="25399">
            <a:solidFill>
              <a:srgbClr val="e46c0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object 33"/>
          <p:cNvSpPr/>
          <p:nvPr/>
        </p:nvSpPr>
        <p:spPr>
          <a:xfrm>
            <a:off x="990720" y="4324320"/>
            <a:ext cx="8152920" cy="66636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66360"/>
              <a:gd name="textAreaBottom" fmla="*/ 666720 h 666360"/>
            </a:gdLst>
            <a:ahLst/>
            <a:rect l="textAreaLeft" t="textAreaTop" r="textAreaRight" b="textAreaBottom"/>
            <a:pathLst>
              <a:path w="8153400" h="666750">
                <a:moveTo>
                  <a:pt x="8042270" y="0"/>
                </a:moveTo>
                <a:lnTo>
                  <a:pt x="111120" y="0"/>
                </a:lnTo>
                <a:lnTo>
                  <a:pt x="67869" y="8733"/>
                </a:lnTo>
                <a:lnTo>
                  <a:pt x="32548" y="32548"/>
                </a:lnTo>
                <a:lnTo>
                  <a:pt x="8733" y="67869"/>
                </a:lnTo>
                <a:lnTo>
                  <a:pt x="0" y="111120"/>
                </a:lnTo>
                <a:lnTo>
                  <a:pt x="0" y="555629"/>
                </a:lnTo>
                <a:lnTo>
                  <a:pt x="8733" y="598879"/>
                </a:lnTo>
                <a:lnTo>
                  <a:pt x="32548" y="634201"/>
                </a:lnTo>
                <a:lnTo>
                  <a:pt x="67869" y="658016"/>
                </a:lnTo>
                <a:lnTo>
                  <a:pt x="111120" y="666750"/>
                </a:lnTo>
                <a:lnTo>
                  <a:pt x="8042270" y="666750"/>
                </a:lnTo>
                <a:lnTo>
                  <a:pt x="8085518" y="658016"/>
                </a:lnTo>
                <a:lnTo>
                  <a:pt x="8120843" y="634201"/>
                </a:lnTo>
                <a:lnTo>
                  <a:pt x="8144664" y="598879"/>
                </a:lnTo>
                <a:lnTo>
                  <a:pt x="8153400" y="555629"/>
                </a:lnTo>
                <a:lnTo>
                  <a:pt x="8153400" y="111120"/>
                </a:lnTo>
                <a:lnTo>
                  <a:pt x="8144664" y="67869"/>
                </a:lnTo>
                <a:lnTo>
                  <a:pt x="8120843" y="32548"/>
                </a:lnTo>
                <a:lnTo>
                  <a:pt x="8085518" y="8733"/>
                </a:lnTo>
                <a:lnTo>
                  <a:pt x="8042270" y="0"/>
                </a:lnTo>
                <a:close/>
              </a:path>
            </a:pathLst>
          </a:custGeom>
          <a:solidFill>
            <a:srgbClr val="fac08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object 34"/>
          <p:cNvSpPr/>
          <p:nvPr/>
        </p:nvSpPr>
        <p:spPr>
          <a:xfrm>
            <a:off x="990720" y="4324320"/>
            <a:ext cx="8152920" cy="666360"/>
          </a:xfrm>
          <a:custGeom>
            <a:avLst/>
            <a:gdLst>
              <a:gd name="textAreaLeft" fmla="*/ 0 w 8152920"/>
              <a:gd name="textAreaRight" fmla="*/ 8153280 w 8152920"/>
              <a:gd name="textAreaTop" fmla="*/ 0 h 666360"/>
              <a:gd name="textAreaBottom" fmla="*/ 666720 h 666360"/>
            </a:gdLst>
            <a:ahLst/>
            <a:rect l="textAreaLeft" t="textAreaTop" r="textAreaRight" b="textAreaBottom"/>
            <a:pathLst>
              <a:path w="8153400" h="666750">
                <a:moveTo>
                  <a:pt x="0" y="111120"/>
                </a:moveTo>
                <a:lnTo>
                  <a:pt x="8733" y="67869"/>
                </a:lnTo>
                <a:lnTo>
                  <a:pt x="32548" y="32548"/>
                </a:lnTo>
                <a:lnTo>
                  <a:pt x="67869" y="8733"/>
                </a:lnTo>
                <a:lnTo>
                  <a:pt x="111120" y="0"/>
                </a:lnTo>
                <a:lnTo>
                  <a:pt x="8042269" y="0"/>
                </a:lnTo>
                <a:lnTo>
                  <a:pt x="8085518" y="8733"/>
                </a:lnTo>
                <a:lnTo>
                  <a:pt x="8120843" y="32548"/>
                </a:lnTo>
                <a:lnTo>
                  <a:pt x="8144663" y="67869"/>
                </a:lnTo>
                <a:lnTo>
                  <a:pt x="8153399" y="111120"/>
                </a:lnTo>
                <a:lnTo>
                  <a:pt x="8153399" y="555629"/>
                </a:lnTo>
                <a:lnTo>
                  <a:pt x="8144663" y="598879"/>
                </a:lnTo>
                <a:lnTo>
                  <a:pt x="8120843" y="634201"/>
                </a:lnTo>
                <a:lnTo>
                  <a:pt x="8085518" y="658016"/>
                </a:lnTo>
                <a:lnTo>
                  <a:pt x="8042269" y="666749"/>
                </a:lnTo>
                <a:lnTo>
                  <a:pt x="111120" y="666749"/>
                </a:lnTo>
                <a:lnTo>
                  <a:pt x="67869" y="658016"/>
                </a:lnTo>
                <a:lnTo>
                  <a:pt x="32548" y="634201"/>
                </a:lnTo>
                <a:lnTo>
                  <a:pt x="8733" y="598879"/>
                </a:lnTo>
                <a:lnTo>
                  <a:pt x="0" y="555629"/>
                </a:lnTo>
                <a:lnTo>
                  <a:pt x="0" y="111120"/>
                </a:lnTo>
                <a:close/>
              </a:path>
            </a:pathLst>
          </a:custGeom>
          <a:noFill/>
          <a:ln w="25399">
            <a:solidFill>
              <a:srgbClr val="e46c0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172080" y="1679760"/>
            <a:ext cx="8799480" cy="3259080"/>
          </a:xfrm>
          <a:prstGeom prst="rect">
            <a:avLst/>
          </a:prstGeom>
          <a:noFill/>
          <a:ln w="0">
            <a:noFill/>
          </a:ln>
        </p:spPr>
        <p:txBody>
          <a:bodyPr lIns="0" rIns="0" tIns="9360" bIns="0" anchor="t">
            <a:noAutofit/>
          </a:bodyPr>
          <a:p>
            <a:pPr marL="949320" indent="0">
              <a:lnSpc>
                <a:spcPct val="102000"/>
              </a:lnSpc>
              <a:spcBef>
                <a:spcPts val="74"/>
              </a:spcBef>
              <a:buNone/>
              <a:tabLst>
                <a:tab algn="l" pos="0"/>
              </a:tabLst>
            </a:pPr>
            <a:r>
              <a:rPr b="1" lang="uk-UA" sz="1400" spc="18" strike="noStrike">
                <a:solidFill>
                  <a:srgbClr val="001f5f"/>
                </a:solidFill>
                <a:latin typeface="Times New Roman"/>
              </a:rPr>
              <a:t>Зобов'язання</a:t>
            </a:r>
            <a:r>
              <a:rPr b="1" lang="uk-UA" sz="1400" spc="-15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—</a:t>
            </a:r>
            <a:r>
              <a:rPr b="0" lang="uk-UA" sz="1400" spc="3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це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заборгованість</a:t>
            </a:r>
            <a:r>
              <a:rPr b="0" lang="uk-UA" sz="1400" spc="-11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підприємства,</a:t>
            </a:r>
            <a:r>
              <a:rPr b="0" lang="uk-UA" sz="1400" spc="-100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що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 виникла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внаслідок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минулих</a:t>
            </a:r>
            <a:r>
              <a:rPr b="0" lang="uk-UA" sz="1400" spc="-17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подій, 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погашення якої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в </a:t>
            </a:r>
            <a:r>
              <a:rPr b="0" lang="uk-UA" sz="1400" spc="-35" strike="noStrike">
                <a:solidFill>
                  <a:srgbClr val="001f5f"/>
                </a:solidFill>
                <a:latin typeface="Times New Roman"/>
              </a:rPr>
              <a:t>майбутньому, </a:t>
            </a:r>
            <a:r>
              <a:rPr b="0" lang="uk-UA" sz="1400" spc="18" strike="noStrike">
                <a:solidFill>
                  <a:srgbClr val="001f5f"/>
                </a:solidFill>
                <a:latin typeface="Times New Roman"/>
              </a:rPr>
              <a:t>як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очікується, </a:t>
            </a:r>
            <a:r>
              <a:rPr b="0" lang="uk-UA" sz="1400" spc="12" strike="noStrike">
                <a:solidFill>
                  <a:srgbClr val="001f5f"/>
                </a:solidFill>
                <a:latin typeface="Times New Roman"/>
              </a:rPr>
              <a:t>сприятиме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зменшенню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ресурсів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підприємства, </a:t>
            </a:r>
            <a:r>
              <a:rPr b="0" lang="uk-UA" sz="1400" spc="-35" strike="noStrike">
                <a:solidFill>
                  <a:srgbClr val="001f5f"/>
                </a:solidFill>
                <a:latin typeface="Times New Roman"/>
              </a:rPr>
              <a:t>що 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втілюють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у </a:t>
            </a:r>
            <a:r>
              <a:rPr b="0" lang="uk-UA" sz="1400" spc="32" strike="noStrike">
                <a:solidFill>
                  <a:srgbClr val="001f5f"/>
                </a:solidFill>
                <a:latin typeface="Times New Roman"/>
              </a:rPr>
              <a:t>собі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економічні</a:t>
            </a:r>
            <a:r>
              <a:rPr b="0" lang="uk-UA" sz="1400" spc="-24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вигоди.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marL="942480" indent="0">
              <a:lnSpc>
                <a:spcPct val="102000"/>
              </a:lnSpc>
              <a:spcBef>
                <a:spcPts val="530"/>
              </a:spcBef>
              <a:buNone/>
              <a:tabLst>
                <a:tab algn="l" pos="0"/>
              </a:tabLst>
            </a:pPr>
            <a:r>
              <a:rPr b="1" lang="uk-UA" sz="1400" spc="29" strike="noStrike">
                <a:solidFill>
                  <a:srgbClr val="001f5f"/>
                </a:solidFill>
                <a:latin typeface="Times New Roman"/>
              </a:rPr>
              <a:t>Власний </a:t>
            </a:r>
            <a:r>
              <a:rPr b="1" lang="uk-UA" sz="1400" spc="9" strike="noStrike">
                <a:solidFill>
                  <a:srgbClr val="001f5f"/>
                </a:solidFill>
                <a:latin typeface="Times New Roman"/>
              </a:rPr>
              <a:t>капітал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—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частина в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активах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підприємства,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що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залишається</a:t>
            </a:r>
            <a:r>
              <a:rPr b="0" lang="uk-UA" sz="1400" spc="-22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після 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вирахування  </a:t>
            </a:r>
            <a:r>
              <a:rPr b="0" lang="uk-UA" sz="1400" spc="12" strike="noStrike">
                <a:solidFill>
                  <a:srgbClr val="001f5f"/>
                </a:solidFill>
                <a:latin typeface="Times New Roman"/>
              </a:rPr>
              <a:t>його</a:t>
            </a:r>
            <a:r>
              <a:rPr b="0" lang="uk-UA" sz="1400" spc="-9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зобов'язань.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marL="949320" indent="0">
              <a:lnSpc>
                <a:spcPct val="102000"/>
              </a:lnSpc>
              <a:spcBef>
                <a:spcPts val="451"/>
              </a:spcBef>
              <a:buNone/>
              <a:tabLst>
                <a:tab algn="l" pos="0"/>
              </a:tabLst>
            </a:pPr>
            <a:r>
              <a:rPr b="1" lang="uk-UA" sz="1400" spc="-7" strike="noStrike">
                <a:solidFill>
                  <a:srgbClr val="001f5f"/>
                </a:solidFill>
                <a:latin typeface="Times New Roman"/>
              </a:rPr>
              <a:t>Доходи</a:t>
            </a:r>
            <a:r>
              <a:rPr b="1" lang="uk-UA" sz="1400" spc="-13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—</a:t>
            </a:r>
            <a:r>
              <a:rPr b="0" lang="uk-UA" sz="1400" spc="-12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це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 збільшення</a:t>
            </a:r>
            <a:r>
              <a:rPr b="0" lang="uk-UA" sz="1400" spc="43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економічних</a:t>
            </a:r>
            <a:r>
              <a:rPr b="0" lang="uk-UA" sz="1400" spc="-100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вигод</a:t>
            </a:r>
            <a:r>
              <a:rPr b="0" lang="uk-UA" sz="1400" spc="-10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у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вигляді</a:t>
            </a:r>
            <a:r>
              <a:rPr b="0" lang="uk-UA" sz="1400" spc="-15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надходження</a:t>
            </a:r>
            <a:r>
              <a:rPr b="0" lang="uk-UA" sz="1400" spc="-120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активів</a:t>
            </a:r>
            <a:r>
              <a:rPr b="0" lang="uk-UA" sz="1400" spc="18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або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зменшення 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зобов'язань,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внаслідок </a:t>
            </a:r>
            <a:r>
              <a:rPr b="0" lang="uk-UA" sz="1400" spc="29" strike="noStrike">
                <a:solidFill>
                  <a:srgbClr val="001f5f"/>
                </a:solidFill>
                <a:latin typeface="Times New Roman"/>
              </a:rPr>
              <a:t>чого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збільшується власний </a:t>
            </a:r>
            <a:r>
              <a:rPr b="0" lang="uk-UA" sz="1400" spc="-26" strike="noStrike">
                <a:solidFill>
                  <a:srgbClr val="001f5f"/>
                </a:solidFill>
                <a:latin typeface="Times New Roman"/>
              </a:rPr>
              <a:t>капітал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підприємства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(за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винятком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збільшення  </a:t>
            </a:r>
            <a:r>
              <a:rPr b="0" lang="uk-UA" sz="1400" spc="-26" strike="noStrike">
                <a:solidFill>
                  <a:srgbClr val="001f5f"/>
                </a:solidFill>
                <a:latin typeface="Times New Roman"/>
              </a:rPr>
              <a:t>капіталу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за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рахунок внесків</a:t>
            </a:r>
            <a:r>
              <a:rPr b="0" lang="uk-UA" sz="1400" spc="-17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власників).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marL="949320" indent="0">
              <a:lnSpc>
                <a:spcPct val="102000"/>
              </a:lnSpc>
              <a:spcBef>
                <a:spcPts val="224"/>
              </a:spcBef>
              <a:buNone/>
              <a:tabLst>
                <a:tab algn="l" pos="0"/>
              </a:tabLst>
            </a:pPr>
            <a:r>
              <a:rPr b="1" lang="uk-UA" sz="1400" spc="4" strike="noStrike">
                <a:solidFill>
                  <a:srgbClr val="001f5f"/>
                </a:solidFill>
                <a:latin typeface="Times New Roman"/>
              </a:rPr>
              <a:t>Витрати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—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зменшення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економічних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вигод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у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вигляді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вибуття 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активів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або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збільшення 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зобов'язань,</a:t>
            </a:r>
            <a:r>
              <a:rPr b="0" lang="uk-UA" sz="1400" spc="-100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що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призводять</a:t>
            </a:r>
            <a:r>
              <a:rPr b="0" lang="uk-UA" sz="1400" spc="-100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18" strike="noStrike">
                <a:solidFill>
                  <a:srgbClr val="001f5f"/>
                </a:solidFill>
                <a:latin typeface="Times New Roman"/>
              </a:rPr>
              <a:t>до</a:t>
            </a:r>
            <a:r>
              <a:rPr b="0" lang="uk-UA" sz="1400" spc="-8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зменшення</a:t>
            </a:r>
            <a:r>
              <a:rPr b="0" lang="uk-UA" sz="1400" spc="-4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власного</a:t>
            </a:r>
            <a:r>
              <a:rPr b="0" lang="uk-UA" sz="1400" spc="-9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26" strike="noStrike">
                <a:solidFill>
                  <a:srgbClr val="001f5f"/>
                </a:solidFill>
                <a:latin typeface="Times New Roman"/>
              </a:rPr>
              <a:t>капіталу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підприємства</a:t>
            </a:r>
            <a:r>
              <a:rPr b="0" lang="uk-UA" sz="1400" spc="-8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(за</a:t>
            </a:r>
            <a:r>
              <a:rPr b="0" lang="uk-UA" sz="1400" spc="-7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винятком</a:t>
            </a:r>
            <a:r>
              <a:rPr b="0" lang="uk-UA" sz="1400" spc="-13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зменшення  </a:t>
            </a:r>
            <a:r>
              <a:rPr b="0" lang="uk-UA" sz="1400" spc="-26" strike="noStrike">
                <a:solidFill>
                  <a:srgbClr val="001f5f"/>
                </a:solidFill>
                <a:latin typeface="Times New Roman"/>
              </a:rPr>
              <a:t>капіталу</a:t>
            </a:r>
            <a:r>
              <a:rPr b="0" lang="uk-UA" sz="1400" spc="123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за</a:t>
            </a:r>
            <a:r>
              <a:rPr b="0" lang="uk-UA" sz="1400" spc="-9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рахунок</a:t>
            </a:r>
            <a:r>
              <a:rPr b="0" lang="uk-UA" sz="1400" spc="-15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18" strike="noStrike">
                <a:solidFill>
                  <a:srgbClr val="001f5f"/>
                </a:solidFill>
                <a:latin typeface="Times New Roman"/>
              </a:rPr>
              <a:t>його</a:t>
            </a:r>
            <a:r>
              <a:rPr b="0" lang="uk-UA" sz="1400" spc="-17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вилучення</a:t>
            </a:r>
            <a:r>
              <a:rPr b="0" lang="uk-UA" sz="1400" spc="-120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або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розподілу</a:t>
            </a:r>
            <a:r>
              <a:rPr b="0" lang="uk-UA" sz="1400" spc="-17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між</a:t>
            </a:r>
            <a:r>
              <a:rPr b="0" lang="uk-UA" sz="1400" spc="239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власниками).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  <a:p>
            <a:pPr marL="952560" indent="0">
              <a:lnSpc>
                <a:spcPct val="102000"/>
              </a:lnSpc>
              <a:spcBef>
                <a:spcPts val="451"/>
              </a:spcBef>
              <a:buNone/>
              <a:tabLst>
                <a:tab algn="l" pos="0"/>
              </a:tabLst>
            </a:pPr>
            <a:r>
              <a:rPr b="1" lang="uk-UA" sz="1400" spc="4" strike="noStrike">
                <a:solidFill>
                  <a:srgbClr val="001f5f"/>
                </a:solidFill>
                <a:latin typeface="Times New Roman"/>
              </a:rPr>
              <a:t>Господарські</a:t>
            </a:r>
            <a:r>
              <a:rPr b="1" lang="uk-UA" sz="1400" spc="-12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1" lang="uk-UA" sz="1400" spc="18" strike="noStrike">
                <a:solidFill>
                  <a:srgbClr val="001f5f"/>
                </a:solidFill>
                <a:latin typeface="Times New Roman"/>
              </a:rPr>
              <a:t>процеси</a:t>
            </a:r>
            <a:r>
              <a:rPr b="1" lang="uk-UA" sz="1400" spc="-41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24" strike="noStrike">
                <a:solidFill>
                  <a:srgbClr val="001f5f"/>
                </a:solidFill>
                <a:latin typeface="Times New Roman"/>
              </a:rPr>
              <a:t>—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це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12" strike="noStrike">
                <a:solidFill>
                  <a:srgbClr val="001f5f"/>
                </a:solidFill>
                <a:latin typeface="Times New Roman"/>
              </a:rPr>
              <a:t>процеси</a:t>
            </a:r>
            <a:r>
              <a:rPr b="0" lang="uk-UA" sz="1400" spc="18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заготівлі</a:t>
            </a:r>
            <a:r>
              <a:rPr b="0" lang="uk-UA" sz="1400" spc="-55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матеріалів,</a:t>
            </a:r>
            <a:r>
              <a:rPr b="0" lang="uk-UA" sz="1400" spc="-32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виробництва</a:t>
            </a:r>
            <a:r>
              <a:rPr b="0" lang="uk-UA" sz="1400" spc="-6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2" strike="noStrike">
                <a:solidFill>
                  <a:srgbClr val="001f5f"/>
                </a:solidFill>
                <a:latin typeface="Times New Roman"/>
              </a:rPr>
              <a:t>продукції</a:t>
            </a:r>
            <a:r>
              <a:rPr b="0" lang="uk-UA" sz="1400" spc="-66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(робіт, 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послуг)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та </a:t>
            </a:r>
            <a:r>
              <a:rPr b="0" lang="uk-UA" sz="1400" spc="-15" strike="noStrike">
                <a:solidFill>
                  <a:srgbClr val="001f5f"/>
                </a:solidFill>
                <a:latin typeface="Times New Roman"/>
              </a:rPr>
              <a:t>реалізації.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Вони складаються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з окремих </a:t>
            </a:r>
            <a:r>
              <a:rPr b="0" lang="uk-UA" sz="1400" spc="12" strike="noStrike">
                <a:solidFill>
                  <a:srgbClr val="001f5f"/>
                </a:solidFill>
                <a:latin typeface="Times New Roman"/>
              </a:rPr>
              <a:t>господарських </a:t>
            </a:r>
            <a:r>
              <a:rPr b="0" lang="uk-UA" sz="1400" spc="-7" strike="noStrike">
                <a:solidFill>
                  <a:srgbClr val="001f5f"/>
                </a:solidFill>
                <a:latin typeface="Times New Roman"/>
              </a:rPr>
              <a:t>операцій, кожна </a:t>
            </a:r>
            <a:r>
              <a:rPr b="0" lang="uk-UA" sz="1400" spc="9" strike="noStrike">
                <a:solidFill>
                  <a:srgbClr val="001f5f"/>
                </a:solidFill>
                <a:latin typeface="Times New Roman"/>
              </a:rPr>
              <a:t>з </a:t>
            </a:r>
            <a:r>
              <a:rPr b="0" lang="uk-UA" sz="1400" spc="4" strike="noStrike">
                <a:solidFill>
                  <a:srgbClr val="001f5f"/>
                </a:solidFill>
                <a:latin typeface="Times New Roman"/>
              </a:rPr>
              <a:t>яких повинна  </a:t>
            </a:r>
            <a:r>
              <a:rPr b="0" lang="uk-UA" sz="1400" spc="-21" strike="noStrike">
                <a:solidFill>
                  <a:srgbClr val="001f5f"/>
                </a:solidFill>
                <a:latin typeface="Times New Roman"/>
              </a:rPr>
              <a:t>бути</a:t>
            </a:r>
            <a:r>
              <a:rPr b="0" lang="uk-UA" sz="1400" spc="77" strike="noStrike">
                <a:solidFill>
                  <a:srgbClr val="001f5f"/>
                </a:solidFill>
                <a:latin typeface="Times New Roman"/>
              </a:rPr>
              <a:t> </a:t>
            </a:r>
            <a:r>
              <a:rPr b="0" lang="uk-UA" sz="1400" spc="-1" strike="noStrike">
                <a:solidFill>
                  <a:srgbClr val="001f5f"/>
                </a:solidFill>
                <a:latin typeface="Times New Roman"/>
              </a:rPr>
              <a:t>задокументована.</a:t>
            </a:r>
            <a:endParaRPr b="0" lang="uk-UA" sz="1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object 36"/>
          <p:cNvSpPr/>
          <p:nvPr/>
        </p:nvSpPr>
        <p:spPr>
          <a:xfrm>
            <a:off x="1647720" y="57240"/>
            <a:ext cx="7495920" cy="121896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object 2"/>
          <p:cNvSpPr/>
          <p:nvPr/>
        </p:nvSpPr>
        <p:spPr>
          <a:xfrm>
            <a:off x="2291400" y="51840"/>
            <a:ext cx="6437160" cy="1235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5840" bIns="0" anchor="t">
            <a:spAutoFit/>
          </a:bodyPr>
          <a:p>
            <a:pPr marL="270000">
              <a:lnSpc>
                <a:spcPct val="100000"/>
              </a:lnSpc>
              <a:spcBef>
                <a:spcPts val="125"/>
              </a:spcBef>
            </a:pPr>
            <a:r>
              <a:rPr b="1" lang="uk-UA" sz="2000" spc="-15" strike="noStrike">
                <a:solidFill>
                  <a:srgbClr val="000000"/>
                </a:solidFill>
                <a:latin typeface="Times New Roman"/>
              </a:rPr>
              <a:t>Методом</a:t>
            </a:r>
            <a:r>
              <a:rPr b="1" lang="uk-UA" sz="2000" spc="-14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uk-UA" sz="2000" spc="-12" strike="noStrike">
                <a:solidFill>
                  <a:srgbClr val="000000"/>
                </a:solidFill>
                <a:latin typeface="Times New Roman"/>
              </a:rPr>
              <a:t>бухгалтерского</a:t>
            </a:r>
            <a:r>
              <a:rPr b="1" lang="uk-UA" sz="2000" spc="-14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uk-UA" sz="2000" spc="12" strike="noStrike">
                <a:solidFill>
                  <a:srgbClr val="000000"/>
                </a:solidFill>
                <a:latin typeface="Times New Roman"/>
              </a:rPr>
              <a:t>обліку</a:t>
            </a:r>
            <a:r>
              <a:rPr b="1" lang="uk-UA" sz="20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2000" spc="-1" strike="noStrike">
                <a:solidFill>
                  <a:srgbClr val="000000"/>
                </a:solidFill>
                <a:latin typeface="Times New Roman"/>
              </a:rPr>
              <a:t>називається</a:t>
            </a:r>
            <a:r>
              <a:rPr b="0" lang="uk-UA" sz="2000" spc="-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2000" spc="4" strike="noStrike">
                <a:solidFill>
                  <a:srgbClr val="000000"/>
                </a:solidFill>
                <a:latin typeface="Times New Roman"/>
              </a:rPr>
              <a:t>система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marL="12600" indent="171360">
              <a:lnSpc>
                <a:spcPct val="100000"/>
              </a:lnSpc>
              <a:spcBef>
                <a:spcPts val="6"/>
              </a:spcBef>
              <a:tabLst>
                <a:tab algn="l" pos="0"/>
              </a:tabLst>
            </a:pPr>
            <a:r>
              <a:rPr b="0" lang="uk-UA" sz="2000" spc="-15" strike="noStrike">
                <a:solidFill>
                  <a:srgbClr val="000000"/>
                </a:solidFill>
                <a:latin typeface="Times New Roman"/>
              </a:rPr>
              <a:t>спеціальних прийомів, </a:t>
            </a:r>
            <a:r>
              <a:rPr b="0" lang="uk-UA" sz="2000" spc="18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uk-UA" sz="2000" spc="4" strike="noStrike">
                <a:solidFill>
                  <a:srgbClr val="000000"/>
                </a:solidFill>
                <a:latin typeface="Times New Roman"/>
              </a:rPr>
              <a:t>допомогою </a:t>
            </a:r>
            <a:r>
              <a:rPr b="0" lang="uk-UA" sz="2000" spc="-12" strike="noStrike">
                <a:solidFill>
                  <a:srgbClr val="000000"/>
                </a:solidFill>
                <a:latin typeface="Times New Roman"/>
              </a:rPr>
              <a:t>яких </a:t>
            </a:r>
            <a:r>
              <a:rPr b="0" lang="uk-UA" sz="2000" spc="4" strike="noStrike">
                <a:solidFill>
                  <a:srgbClr val="000000"/>
                </a:solidFill>
                <a:latin typeface="Times New Roman"/>
              </a:rPr>
              <a:t>здійснюється  </a:t>
            </a:r>
            <a:r>
              <a:rPr b="0" lang="uk-UA" sz="2000" spc="12" strike="noStrike">
                <a:solidFill>
                  <a:srgbClr val="000000"/>
                </a:solidFill>
                <a:latin typeface="Times New Roman"/>
              </a:rPr>
              <a:t>спостереження</a:t>
            </a:r>
            <a:r>
              <a:rPr b="0" lang="uk-UA" sz="2000" spc="-23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2000" spc="18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uk-UA" sz="2000" spc="-5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2000" spc="9" strike="noStrike">
                <a:solidFill>
                  <a:srgbClr val="000000"/>
                </a:solidFill>
                <a:latin typeface="Times New Roman"/>
              </a:rPr>
              <a:t>господарськоюдіяльністю</a:t>
            </a:r>
            <a:r>
              <a:rPr b="0" lang="uk-UA" sz="2000" spc="-14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2000" spc="-1" strike="noStrike">
                <a:solidFill>
                  <a:srgbClr val="000000"/>
                </a:solidFill>
                <a:latin typeface="Times New Roman"/>
              </a:rPr>
              <a:t>підприємства.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object 3"/>
          <p:cNvSpPr/>
          <p:nvPr/>
        </p:nvSpPr>
        <p:spPr>
          <a:xfrm>
            <a:off x="3429000" y="3143160"/>
            <a:ext cx="504360" cy="3722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object 4"/>
          <p:cNvSpPr/>
          <p:nvPr/>
        </p:nvSpPr>
        <p:spPr>
          <a:xfrm>
            <a:off x="6172200" y="3143160"/>
            <a:ext cx="504360" cy="37224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object 5"/>
          <p:cNvSpPr/>
          <p:nvPr/>
        </p:nvSpPr>
        <p:spPr>
          <a:xfrm>
            <a:off x="3357360" y="1232280"/>
            <a:ext cx="5500440" cy="3642840"/>
          </a:xfrm>
          <a:prstGeom prst="rect">
            <a:avLst/>
          </a:prstGeom>
          <a:blipFill rotWithShape="0">
            <a:blip r:embed="rId3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object 6"/>
          <p:cNvSpPr/>
          <p:nvPr/>
        </p:nvSpPr>
        <p:spPr>
          <a:xfrm>
            <a:off x="0" y="1339560"/>
            <a:ext cx="3499920" cy="360360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3124080" y="280440"/>
            <a:ext cx="4386240" cy="875520"/>
          </a:xfrm>
          <a:prstGeom prst="rect">
            <a:avLst/>
          </a:prstGeom>
          <a:noFill/>
          <a:ln w="0">
            <a:noFill/>
          </a:ln>
        </p:spPr>
        <p:txBody>
          <a:bodyPr lIns="0" rIns="0" tIns="16560" bIns="0" anchor="t">
            <a:noAutofit/>
          </a:bodyPr>
          <a:p>
            <a:pPr marL="12600" indent="0">
              <a:lnSpc>
                <a:spcPct val="100000"/>
              </a:lnSpc>
              <a:spcBef>
                <a:spcPts val="130"/>
              </a:spcBef>
              <a:buNone/>
            </a:pPr>
            <a:r>
              <a:rPr b="0" i="1" lang="uk-UA" sz="3950" spc="12" strike="noStrike">
                <a:solidFill>
                  <a:srgbClr val="000000"/>
                </a:solidFill>
                <a:latin typeface="Verdana"/>
              </a:rPr>
              <a:t>Документування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object 3"/>
          <p:cNvSpPr/>
          <p:nvPr/>
        </p:nvSpPr>
        <p:spPr>
          <a:xfrm>
            <a:off x="-3240" y="939600"/>
            <a:ext cx="9174240" cy="4155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560" bIns="0" anchor="t">
            <a:spAutoFit/>
          </a:bodyPr>
          <a:p>
            <a:pPr marL="12600" indent="915120" algn="just">
              <a:lnSpc>
                <a:spcPct val="102000"/>
              </a:lnSpc>
              <a:spcBef>
                <a:spcPts val="60"/>
              </a:spcBef>
              <a:tabLst>
                <a:tab algn="l" pos="0"/>
              </a:tabLst>
            </a:pPr>
            <a:r>
              <a:rPr b="1" i="1" lang="uk-UA" sz="1500" spc="-15" strike="noStrike">
                <a:solidFill>
                  <a:srgbClr val="000000"/>
                </a:solidFill>
                <a:latin typeface="Times New Roman"/>
              </a:rPr>
              <a:t>Документування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спосіб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первинного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спостереження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відображення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об’єктів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0" lang="uk-UA" sz="1500" spc="33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41" strike="noStrike">
                <a:solidFill>
                  <a:srgbClr val="000000"/>
                </a:solidFill>
                <a:latin typeface="Times New Roman"/>
              </a:rPr>
              <a:t>обліку,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який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забезпечує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суцільне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безперервне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спостереження за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ними.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Складання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первинних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документів є 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початковою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стадією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бухгалтерського</a:t>
            </a:r>
            <a:r>
              <a:rPr b="0" lang="uk-UA" sz="1500" spc="-9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обліку.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 algn="just">
              <a:lnSpc>
                <a:spcPct val="100000"/>
              </a:lnSpc>
              <a:tabLst>
                <a:tab algn="l" pos="0"/>
              </a:tabLst>
            </a:pPr>
            <a:r>
              <a:rPr b="1" i="1" lang="uk-UA" sz="1500" spc="-12" strike="noStrike">
                <a:solidFill>
                  <a:srgbClr val="000000"/>
                </a:solidFill>
                <a:latin typeface="Times New Roman"/>
              </a:rPr>
              <a:t>Документ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письмове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свідоцтво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про здійснену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господарську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операцію,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який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надає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юридичну 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силу даним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бухгалтерського</a:t>
            </a:r>
            <a:r>
              <a:rPr b="0" lang="uk-UA" sz="1500" spc="-18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обліку.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 algn="just">
              <a:lnSpc>
                <a:spcPct val="100000"/>
              </a:lnSpc>
              <a:spcBef>
                <a:spcPts val="235"/>
              </a:spcBef>
              <a:tabLst>
                <a:tab algn="l" pos="0"/>
              </a:tabLst>
            </a:pP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Документи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(у тому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числі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складені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допомогою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обчислювальної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техніки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uk-UA" sz="1500" spc="11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машинозчитувальних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 algn="just">
              <a:lnSpc>
                <a:spcPct val="116000"/>
              </a:lnSpc>
              <a:tabLst>
                <a:tab algn="l" pos="0"/>
              </a:tabLst>
            </a:pP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носіях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магнітних,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паперових) служать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обгрунтуванням для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відображення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господарських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операцій 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у 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бухгалтерському </a:t>
            </a:r>
            <a:r>
              <a:rPr b="0" lang="uk-UA" sz="1500" spc="-41" strike="noStrike">
                <a:solidFill>
                  <a:srgbClr val="000000"/>
                </a:solidFill>
                <a:latin typeface="Times New Roman"/>
              </a:rPr>
              <a:t>обліку. </a:t>
            </a:r>
            <a:r>
              <a:rPr b="0" lang="uk-UA" sz="1500" spc="-75" strike="noStrike">
                <a:solidFill>
                  <a:srgbClr val="000000"/>
                </a:solidFill>
                <a:latin typeface="Times New Roman"/>
              </a:rPr>
              <a:t>Тому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вони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повинні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містити всю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необхідну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інформацію, </a:t>
            </a:r>
            <a:r>
              <a:rPr b="0" lang="uk-UA" sz="1500" spc="-41" strike="noStrike">
                <a:solidFill>
                  <a:srgbClr val="000000"/>
                </a:solidFill>
                <a:latin typeface="Times New Roman"/>
              </a:rPr>
              <a:t>бути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своєчасно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складені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 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підписані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посадовими особами, відповідальними за</a:t>
            </a:r>
            <a:r>
              <a:rPr b="0" lang="uk-UA" sz="1500" spc="-16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здійсненняоперації.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 algn="just">
              <a:lnSpc>
                <a:spcPct val="100000"/>
              </a:lnSpc>
              <a:spcBef>
                <a:spcPts val="479"/>
              </a:spcBef>
              <a:tabLst>
                <a:tab algn="l" pos="0"/>
              </a:tabLst>
            </a:pPr>
            <a:r>
              <a:rPr b="1" i="1" lang="uk-UA" sz="1400" spc="12" strike="noStrike">
                <a:solidFill>
                  <a:srgbClr val="000000"/>
                </a:solidFill>
                <a:latin typeface="Times New Roman"/>
              </a:rPr>
              <a:t>Документація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спосіб </a:t>
            </a:r>
            <a:r>
              <a:rPr b="0" lang="uk-UA" sz="1400" spc="18" strike="noStrike">
                <a:solidFill>
                  <a:srgbClr val="000000"/>
                </a:solidFill>
                <a:latin typeface="Times New Roman"/>
              </a:rPr>
              <a:t>оформлення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господарських </a:t>
            </a:r>
            <a:r>
              <a:rPr b="0" lang="uk-UA" sz="1400" spc="18" strike="noStrike">
                <a:solidFill>
                  <a:srgbClr val="000000"/>
                </a:solidFill>
                <a:latin typeface="Times New Roman"/>
              </a:rPr>
              <a:t>операцій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документами. </a:t>
            </a:r>
            <a:r>
              <a:rPr b="0" lang="uk-UA" sz="1400" spc="-21" strike="noStrike">
                <a:solidFill>
                  <a:srgbClr val="000000"/>
                </a:solidFill>
                <a:latin typeface="Times New Roman"/>
              </a:rPr>
              <a:t>Цей </a:t>
            </a:r>
            <a:r>
              <a:rPr b="0" lang="uk-UA" sz="1400" spc="18" strike="noStrike">
                <a:solidFill>
                  <a:srgbClr val="000000"/>
                </a:solidFill>
                <a:latin typeface="Times New Roman"/>
              </a:rPr>
              <a:t>елемент</a:t>
            </a:r>
            <a:r>
              <a:rPr b="0" lang="uk-UA" sz="1400" spc="3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0000"/>
                </a:solidFill>
                <a:latin typeface="Times New Roman"/>
              </a:rPr>
              <a:t>методу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 algn="just">
              <a:lnSpc>
                <a:spcPct val="130000"/>
              </a:lnSpc>
              <a:spcBef>
                <a:spcPts val="60"/>
              </a:spcBef>
              <a:tabLst>
                <a:tab algn="l" pos="0"/>
              </a:tabLst>
            </a:pP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забезпечує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спостереження і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первинний контроль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господарською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діяльністю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підприємства,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надає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юридичну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силу 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інформації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0" lang="uk-UA" sz="1400" spc="-46" strike="noStrike">
                <a:solidFill>
                  <a:srgbClr val="000000"/>
                </a:solidFill>
                <a:latin typeface="Times New Roman"/>
              </a:rPr>
              <a:t>обліку.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Проте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процесі </a:t>
            </a: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господарської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діяльності можуть </a:t>
            </a:r>
            <a:r>
              <a:rPr b="0" lang="uk-UA" sz="1400" spc="-7" strike="noStrike">
                <a:solidFill>
                  <a:srgbClr val="000000"/>
                </a:solidFill>
                <a:latin typeface="Times New Roman"/>
              </a:rPr>
              <a:t>мати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місце такі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події, </a:t>
            </a:r>
            <a:r>
              <a:rPr b="0" lang="uk-UA" sz="1400" spc="29" strike="noStrike">
                <a:solidFill>
                  <a:srgbClr val="000000"/>
                </a:solidFill>
                <a:latin typeface="Times New Roman"/>
              </a:rPr>
              <a:t>які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в  момент </a:t>
            </a:r>
            <a:r>
              <a:rPr b="0" lang="uk-UA" sz="1400" spc="69" strike="noStrike">
                <a:solidFill>
                  <a:srgbClr val="000000"/>
                </a:solidFill>
                <a:latin typeface="Times New Roman"/>
              </a:rPr>
              <a:t>їх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виникнення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неможливо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оформити відповідним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документом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(наприклад,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природні </a:t>
            </a: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втрати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або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псування 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матеріальних </a:t>
            </a:r>
            <a:r>
              <a:rPr b="0" lang="uk-UA" sz="1400" spc="18" strike="noStrike">
                <a:solidFill>
                  <a:srgbClr val="000000"/>
                </a:solidFill>
                <a:latin typeface="Times New Roman"/>
              </a:rPr>
              <a:t>цінностей </a:t>
            </a:r>
            <a:r>
              <a:rPr b="0" lang="uk-UA" sz="1400" spc="38" strike="noStrike">
                <a:solidFill>
                  <a:srgbClr val="000000"/>
                </a:solidFill>
                <a:latin typeface="Times New Roman"/>
              </a:rPr>
              <a:t>при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зберіганні,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несправність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ваговимірних приладів,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зловживання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матеріально 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відповідальних </a:t>
            </a:r>
            <a:r>
              <a:rPr b="0" lang="uk-UA" sz="1400" spc="18" strike="noStrike">
                <a:solidFill>
                  <a:srgbClr val="000000"/>
                </a:solidFill>
                <a:latin typeface="Times New Roman"/>
              </a:rPr>
              <a:t>осіб,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помилки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uk-UA" sz="1400" spc="12" strike="noStrike">
                <a:solidFill>
                  <a:srgbClr val="000000"/>
                </a:solidFill>
                <a:latin typeface="Times New Roman"/>
              </a:rPr>
              <a:t>тощо), </a:t>
            </a:r>
            <a:r>
              <a:rPr b="0" lang="uk-UA" sz="1400" spc="-12" strike="noStrike">
                <a:solidFill>
                  <a:srgbClr val="000000"/>
                </a:solidFill>
                <a:latin typeface="Times New Roman"/>
              </a:rPr>
              <a:t>що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призводить</a:t>
            </a:r>
            <a:r>
              <a:rPr b="0" lang="uk-UA" sz="1400" spc="35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400" spc="-15" strike="noStrike">
                <a:solidFill>
                  <a:srgbClr val="000000"/>
                </a:solidFill>
                <a:latin typeface="Times New Roman"/>
              </a:rPr>
              <a:t>до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розбіжностей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між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фактичною </a:t>
            </a:r>
            <a:r>
              <a:rPr b="0" lang="uk-UA" sz="1400" spc="24" strike="noStrike">
                <a:solidFill>
                  <a:srgbClr val="000000"/>
                </a:solidFill>
                <a:latin typeface="Times New Roman"/>
              </a:rPr>
              <a:t>наявністю  </a:t>
            </a:r>
            <a:r>
              <a:rPr b="0" lang="uk-UA" sz="1400" spc="-7" strike="noStrike">
                <a:solidFill>
                  <a:srgbClr val="000000"/>
                </a:solidFill>
                <a:latin typeface="Times New Roman"/>
              </a:rPr>
              <a:t>цінностей </a:t>
            </a:r>
            <a:r>
              <a:rPr b="0" lang="uk-UA" sz="1400" spc="4" strike="noStrike">
                <a:solidFill>
                  <a:srgbClr val="000000"/>
                </a:solidFill>
                <a:latin typeface="Times New Roman"/>
              </a:rPr>
              <a:t>і показниками </a:t>
            </a:r>
            <a:r>
              <a:rPr b="0" lang="uk-UA" sz="1400" spc="-32" strike="noStrike">
                <a:solidFill>
                  <a:srgbClr val="000000"/>
                </a:solidFill>
                <a:latin typeface="Times New Roman"/>
              </a:rPr>
              <a:t>обліку. </a:t>
            </a: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Для виявлення </a:t>
            </a:r>
            <a:r>
              <a:rPr b="0" lang="uk-UA" sz="1400" spc="-12" strike="noStrike">
                <a:solidFill>
                  <a:srgbClr val="000000"/>
                </a:solidFill>
                <a:latin typeface="Times New Roman"/>
              </a:rPr>
              <a:t>таких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розбіжностей </a:t>
            </a:r>
            <a:r>
              <a:rPr b="0" lang="uk-UA" sz="1400" spc="-7" strike="noStrike">
                <a:solidFill>
                  <a:srgbClr val="000000"/>
                </a:solidFill>
                <a:latin typeface="Times New Roman"/>
              </a:rPr>
              <a:t>періодично </a:t>
            </a:r>
            <a:r>
              <a:rPr b="0" lang="uk-UA" sz="1400" spc="9" strike="noStrike">
                <a:solidFill>
                  <a:srgbClr val="000000"/>
                </a:solidFill>
                <a:latin typeface="Times New Roman"/>
              </a:rPr>
              <a:t>проводять</a:t>
            </a:r>
            <a:r>
              <a:rPr b="0" lang="uk-UA" sz="1400" spc="-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400" spc="-7" strike="noStrike">
                <a:solidFill>
                  <a:srgbClr val="000000"/>
                </a:solidFill>
                <a:latin typeface="Times New Roman"/>
              </a:rPr>
              <a:t>інвентаризацію.</a:t>
            </a:r>
            <a:endParaRPr b="0" lang="uk-UA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2008800" y="-52920"/>
            <a:ext cx="6978960" cy="1223280"/>
          </a:xfrm>
          <a:prstGeom prst="rect">
            <a:avLst/>
          </a:prstGeom>
          <a:noFill/>
          <a:ln w="0">
            <a:noFill/>
          </a:ln>
        </p:spPr>
        <p:txBody>
          <a:bodyPr lIns="0" rIns="0" tIns="8280" bIns="0" anchor="t">
            <a:noAutofit/>
          </a:bodyPr>
          <a:p>
            <a:pPr marL="584280" indent="0">
              <a:lnSpc>
                <a:spcPct val="101000"/>
              </a:lnSpc>
              <a:spcBef>
                <a:spcPts val="65"/>
              </a:spcBef>
              <a:buNone/>
              <a:tabLst>
                <a:tab algn="l" pos="0"/>
              </a:tabLst>
            </a:pPr>
            <a:r>
              <a:rPr b="0" i="1" lang="uk-UA" sz="3950" spc="24" strike="noStrike">
                <a:solidFill>
                  <a:srgbClr val="000000"/>
                </a:solidFill>
                <a:latin typeface="Verdana"/>
              </a:rPr>
              <a:t>Інвентаризація,  </a:t>
            </a:r>
            <a:r>
              <a:rPr b="0" i="1" lang="uk-UA" sz="3950" spc="9" strike="noStrike">
                <a:solidFill>
                  <a:srgbClr val="000000"/>
                </a:solidFill>
                <a:latin typeface="Verdana"/>
              </a:rPr>
              <a:t>оцінка </a:t>
            </a:r>
            <a:r>
              <a:rPr b="0" i="1" lang="uk-UA" sz="3950" spc="4" strike="noStrike">
                <a:solidFill>
                  <a:srgbClr val="000000"/>
                </a:solidFill>
                <a:latin typeface="Verdana"/>
              </a:rPr>
              <a:t>і</a:t>
            </a:r>
            <a:r>
              <a:rPr b="0" i="1" lang="uk-UA" sz="3950" spc="9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0" i="1" lang="uk-UA" sz="3950" spc="4" strike="noStrike">
                <a:solidFill>
                  <a:srgbClr val="000000"/>
                </a:solidFill>
                <a:latin typeface="Verdana"/>
              </a:rPr>
              <a:t>калькуляція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7" name="object 3"/>
          <p:cNvSpPr/>
          <p:nvPr/>
        </p:nvSpPr>
        <p:spPr>
          <a:xfrm>
            <a:off x="-3240" y="1117800"/>
            <a:ext cx="8946000" cy="435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7560" bIns="0" anchor="t">
            <a:spAutoFit/>
          </a:bodyPr>
          <a:p>
            <a:pPr marL="12600" indent="915120">
              <a:lnSpc>
                <a:spcPct val="102000"/>
              </a:lnSpc>
              <a:spcBef>
                <a:spcPts val="60"/>
              </a:spcBef>
              <a:tabLst>
                <a:tab algn="l" pos="0"/>
              </a:tabLst>
            </a:pPr>
            <a:r>
              <a:rPr b="1" i="1" lang="uk-UA" sz="1500" spc="-1" strike="noStrike">
                <a:solidFill>
                  <a:srgbClr val="000000"/>
                </a:solidFill>
                <a:latin typeface="Times New Roman"/>
              </a:rPr>
              <a:t>Інвентаризація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спосіб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майна,коштів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підприємства, </a:t>
            </a:r>
            <a:r>
              <a:rPr b="0" lang="uk-UA" sz="1500" spc="-55" strike="noStrike">
                <a:solidFill>
                  <a:srgbClr val="000000"/>
                </a:solidFill>
                <a:latin typeface="Times New Roman"/>
              </a:rPr>
              <a:t>що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забезпечує 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відповідність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обліковихданих 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їх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фактичній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наявності.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Вона служить важливим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засобомконтролю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  достовірністю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показниківобліку, збереженням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господарських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засобів,законністю здійснюваних</a:t>
            </a:r>
            <a:r>
              <a:rPr b="0" lang="uk-UA" sz="1500" spc="-17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операцій.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ts val="2100"/>
              </a:lnSpc>
              <a:spcBef>
                <a:spcPts val="51"/>
              </a:spcBef>
              <a:tabLst>
                <a:tab algn="l" pos="0"/>
              </a:tabLst>
            </a:pPr>
            <a:r>
              <a:rPr b="1" i="1" lang="uk-UA" sz="1500" spc="-12" strike="noStrike">
                <a:solidFill>
                  <a:srgbClr val="000000"/>
                </a:solidFill>
                <a:latin typeface="Times New Roman"/>
              </a:rPr>
              <a:t>Оцінка</a:t>
            </a:r>
            <a:r>
              <a:rPr b="1" i="1" lang="uk-UA" sz="15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це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спосіб</a:t>
            </a:r>
            <a:r>
              <a:rPr b="0" lang="uk-UA" sz="15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відображення</a:t>
            </a:r>
            <a:r>
              <a:rPr b="0" lang="uk-UA" sz="1500" spc="-14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uk-UA" sz="1500" spc="4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єдиній</a:t>
            </a:r>
            <a:r>
              <a:rPr b="0" lang="uk-UA" sz="15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грошовій</a:t>
            </a:r>
            <a:r>
              <a:rPr b="0" lang="uk-UA" sz="1500" spc="10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формі</a:t>
            </a:r>
            <a:r>
              <a:rPr b="0" lang="uk-UA" sz="1500" spc="-3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господарських</a:t>
            </a:r>
            <a:r>
              <a:rPr b="0" lang="uk-UA" sz="1500" spc="-1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засобів</a:t>
            </a:r>
            <a:r>
              <a:rPr b="0" lang="uk-UA" sz="1500" spc="-10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 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процесів.</a:t>
            </a:r>
            <a:r>
              <a:rPr b="0" lang="uk-UA" sz="1500" spc="-60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допомогою</a:t>
            </a:r>
            <a:r>
              <a:rPr b="0" lang="uk-UA" sz="1500" spc="-13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оцінки</a:t>
            </a:r>
            <a:r>
              <a:rPr b="0" lang="uk-UA" sz="15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натуральні</a:t>
            </a:r>
            <a:r>
              <a:rPr b="0" lang="uk-UA" sz="1500" spc="4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uk-UA" sz="1500" spc="-3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трудові</a:t>
            </a:r>
            <a:r>
              <a:rPr b="0" lang="uk-UA" sz="1500" spc="-3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вимірники</a:t>
            </a:r>
            <a:r>
              <a:rPr b="0" lang="uk-UA" sz="1500" spc="-11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переводять</a:t>
            </a:r>
            <a:r>
              <a:rPr b="0" lang="uk-UA" sz="1500" spc="-6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uk-UA" sz="1500" spc="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грошовий.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ts val="1760"/>
              </a:lnSpc>
              <a:tabLst>
                <a:tab algn="l" pos="0"/>
              </a:tabLst>
            </a:pP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Грошова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оцінка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є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необхідною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передумовою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для відображеннягосподарських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операцій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uk-UA" sz="1500" spc="15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обліку.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ct val="100000"/>
              </a:lnSpc>
              <a:spcBef>
                <a:spcPts val="6"/>
              </a:spcBef>
              <a:tabLst>
                <a:tab algn="l" pos="0"/>
              </a:tabLst>
            </a:pPr>
            <a:r>
              <a:rPr b="0" i="1" lang="uk-UA" sz="1500" spc="-12" strike="noStrike">
                <a:solidFill>
                  <a:srgbClr val="000000"/>
                </a:solidFill>
                <a:latin typeface="Times New Roman"/>
              </a:rPr>
              <a:t>Калькуляція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. Основою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для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оцінки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продукції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є відображенняі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узагальнення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витрат,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пов’язаних з  певним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господарським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процесом, </a:t>
            </a:r>
            <a:r>
              <a:rPr b="0" lang="uk-UA" sz="1500" spc="-55" strike="noStrike">
                <a:solidFill>
                  <a:srgbClr val="000000"/>
                </a:solidFill>
                <a:latin typeface="Times New Roman"/>
              </a:rPr>
              <a:t>що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завершується</a:t>
            </a:r>
            <a:r>
              <a:rPr b="0" lang="uk-UA" sz="1500" spc="-7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калькулюванням.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927720" indent="915120">
              <a:lnSpc>
                <a:spcPct val="100000"/>
              </a:lnSpc>
              <a:spcBef>
                <a:spcPts val="235"/>
              </a:spcBef>
              <a:tabLst>
                <a:tab algn="l" pos="0"/>
              </a:tabLst>
            </a:pPr>
            <a:r>
              <a:rPr b="1" i="1" lang="uk-UA" sz="1500" spc="-15" strike="noStrike">
                <a:solidFill>
                  <a:srgbClr val="000000"/>
                </a:solidFill>
                <a:latin typeface="Times New Roman"/>
              </a:rPr>
              <a:t>Калькулювання </a:t>
            </a:r>
            <a:r>
              <a:rPr b="1" i="1" lang="uk-UA" sz="15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спосіб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обчислення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собівартості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всього </a:t>
            </a:r>
            <a:r>
              <a:rPr b="0" lang="uk-UA" sz="1500" spc="-41" strike="noStrike">
                <a:solidFill>
                  <a:srgbClr val="000000"/>
                </a:solidFill>
                <a:latin typeface="Times New Roman"/>
              </a:rPr>
              <a:t>обсягу,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uk-UA" sz="1500" spc="-19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також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ct val="121000"/>
              </a:lnSpc>
              <a:spcBef>
                <a:spcPts val="136"/>
              </a:spcBef>
              <a:tabLst>
                <a:tab algn="l" pos="0"/>
              </a:tabLst>
            </a:pP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одиниці виготовленої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продукції.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промислових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підприємствахкалькулювання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полягає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обчисленні 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собівартості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придбаних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матеріалів,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випущеної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реалізованої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продукції.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Господарські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операції,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оформлені 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відповідними документами,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мають розрізнений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характер. </a:t>
            </a:r>
            <a:r>
              <a:rPr b="0" lang="uk-UA" sz="1500" spc="-41" strike="noStrike">
                <a:solidFill>
                  <a:srgbClr val="000000"/>
                </a:solidFill>
                <a:latin typeface="Times New Roman"/>
              </a:rPr>
              <a:t>Тому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виникає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необхідність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у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групуванні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операційза  певними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однорідними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ознаками, </a:t>
            </a:r>
            <a:r>
              <a:rPr b="0" lang="uk-UA" sz="1500" spc="-41" strike="noStrike">
                <a:solidFill>
                  <a:srgbClr val="000000"/>
                </a:solidFill>
                <a:latin typeface="Times New Roman"/>
              </a:rPr>
              <a:t>щоб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отримати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потрібну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інформацію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про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наявність і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рух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окремих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видів 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засобів та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джерел 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їх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формування,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про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здійснення окремих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господарських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процесів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одержаних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по них 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результатах.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Таке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групування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бухгалтерському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забезпечується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за допомогою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системи</a:t>
            </a:r>
            <a:r>
              <a:rPr b="0" lang="uk-UA" sz="1500" spc="-26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рахунків.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2008800" y="-52920"/>
            <a:ext cx="6978960" cy="1223280"/>
          </a:xfrm>
          <a:prstGeom prst="rect">
            <a:avLst/>
          </a:prstGeom>
          <a:noFill/>
          <a:ln w="0">
            <a:noFill/>
          </a:ln>
        </p:spPr>
        <p:txBody>
          <a:bodyPr lIns="0" rIns="0" tIns="8280" bIns="0" anchor="t">
            <a:noAutofit/>
          </a:bodyPr>
          <a:p>
            <a:pPr marL="212760" indent="0">
              <a:lnSpc>
                <a:spcPct val="101000"/>
              </a:lnSpc>
              <a:spcBef>
                <a:spcPts val="65"/>
              </a:spcBef>
              <a:buNone/>
              <a:tabLst>
                <a:tab algn="l" pos="0"/>
              </a:tabLst>
            </a:pPr>
            <a:r>
              <a:rPr b="0" i="1" lang="uk-UA" sz="3950" spc="18" strike="noStrike">
                <a:solidFill>
                  <a:srgbClr val="000000"/>
                </a:solidFill>
                <a:latin typeface="Verdana"/>
              </a:rPr>
              <a:t>Подвійний </a:t>
            </a:r>
            <a:r>
              <a:rPr b="0" i="1" lang="uk-UA" sz="3950" spc="29" strike="noStrike">
                <a:solidFill>
                  <a:srgbClr val="000000"/>
                </a:solidFill>
                <a:latin typeface="Verdana"/>
              </a:rPr>
              <a:t>запис </a:t>
            </a:r>
            <a:r>
              <a:rPr b="0" i="1" lang="uk-UA" sz="3950" spc="18" strike="noStrike">
                <a:solidFill>
                  <a:srgbClr val="000000"/>
                </a:solidFill>
                <a:latin typeface="Verdana"/>
              </a:rPr>
              <a:t>у</a:t>
            </a:r>
            <a:r>
              <a:rPr b="0" i="1" lang="uk-UA" sz="3950" spc="-140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0" i="1" lang="uk-UA" sz="3950" spc="18" strike="noStrike">
                <a:solidFill>
                  <a:srgbClr val="000000"/>
                </a:solidFill>
                <a:latin typeface="Verdana"/>
              </a:rPr>
              <a:t>системі  </a:t>
            </a:r>
            <a:r>
              <a:rPr b="0" i="1" lang="uk-UA" sz="3950" spc="9" strike="noStrike">
                <a:solidFill>
                  <a:srgbClr val="000000"/>
                </a:solidFill>
                <a:latin typeface="Verdana"/>
              </a:rPr>
              <a:t>бухгалтерських</a:t>
            </a:r>
            <a:r>
              <a:rPr b="0" i="1" lang="uk-UA" sz="3950" spc="248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0" i="1" lang="uk-UA" sz="3950" spc="4" strike="noStrike">
                <a:solidFill>
                  <a:srgbClr val="000000"/>
                </a:solidFill>
                <a:latin typeface="Verdana"/>
              </a:rPr>
              <a:t>рахунків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object 3"/>
          <p:cNvSpPr/>
          <p:nvPr/>
        </p:nvSpPr>
        <p:spPr>
          <a:xfrm>
            <a:off x="-3240" y="1129320"/>
            <a:ext cx="9086400" cy="397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3320" bIns="0" anchor="t">
            <a:spAutoFit/>
          </a:bodyPr>
          <a:p>
            <a:pPr marL="975240">
              <a:lnSpc>
                <a:spcPct val="100000"/>
              </a:lnSpc>
              <a:spcBef>
                <a:spcPts val="105"/>
              </a:spcBef>
            </a:pPr>
            <a:r>
              <a:rPr b="1" i="1" lang="uk-UA" sz="1500" spc="-32" strike="noStrike">
                <a:solidFill>
                  <a:srgbClr val="000000"/>
                </a:solidFill>
                <a:latin typeface="Times New Roman"/>
              </a:rPr>
              <a:t>Рахунки </a:t>
            </a:r>
            <a:r>
              <a:rPr b="1" i="1" lang="uk-UA" sz="1500" spc="-15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1" i="1" lang="uk-UA" sz="1500" spc="-7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є</a:t>
            </a:r>
            <a:r>
              <a:rPr b="0" lang="uk-UA" sz="1500" spc="4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способомгрупуваннягосподарських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операцій,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оформлених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відповідними документами, за економічно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однорідними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ознаками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для систематичного  контролю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змінами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засобів (активів)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їх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джерел (власного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капіталу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зобов’язань)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процесі</a:t>
            </a:r>
            <a:r>
              <a:rPr b="0" lang="uk-UA" sz="1500" spc="-20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господарської 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діяльності.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коженоб’єкт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бухгалтерського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відкривається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окремий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рахунок,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записи на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якому 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здійснюються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тільки на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підставі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відповіднихдокументів.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927720">
              <a:lnSpc>
                <a:spcPts val="1763"/>
              </a:lnSpc>
              <a:spcBef>
                <a:spcPts val="14"/>
              </a:spcBef>
            </a:pP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Господарські</a:t>
            </a:r>
            <a:r>
              <a:rPr b="0" lang="uk-UA" sz="1500" spc="-18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операції,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55" strike="noStrike">
                <a:solidFill>
                  <a:srgbClr val="000000"/>
                </a:solidFill>
                <a:latin typeface="Times New Roman"/>
              </a:rPr>
              <a:t>що</a:t>
            </a:r>
            <a:r>
              <a:rPr b="0" lang="uk-UA" sz="1500" spc="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безпосередньо</a:t>
            </a:r>
            <a:r>
              <a:rPr b="0" lang="uk-UA" sz="1500" spc="1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здійснюються</a:t>
            </a:r>
            <a:r>
              <a:rPr b="0" lang="uk-UA" sz="1500" spc="-14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uk-UA" sz="1500" spc="-22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підприємстві,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-720">
              <a:lnSpc>
                <a:spcPts val="1811"/>
              </a:lnSpc>
              <a:spcBef>
                <a:spcPts val="14"/>
              </a:spcBef>
              <a:tabLst>
                <a:tab algn="l" pos="0"/>
              </a:tabLst>
            </a:pP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спричиняють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взаємопов’язані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взаємозумовлені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зміни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 засобах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(активах)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 джерелах 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їх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формування 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(власному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капіталі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зобов’язаннях).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зумовлює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необхідність відображати господарські </a:t>
            </a:r>
            <a:r>
              <a:rPr b="0" lang="uk-UA" sz="1500" spc="18" strike="noStrike">
                <a:solidFill>
                  <a:srgbClr val="000000"/>
                </a:solidFill>
                <a:latin typeface="Times New Roman"/>
              </a:rPr>
              <a:t>операціїв</a:t>
            </a:r>
            <a:r>
              <a:rPr b="0" lang="uk-UA" sz="1500" spc="-13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системі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-720">
              <a:lnSpc>
                <a:spcPct val="100000"/>
              </a:lnSpc>
              <a:spcBef>
                <a:spcPts val="11"/>
              </a:spcBef>
              <a:tabLst>
                <a:tab algn="l" pos="0"/>
              </a:tabLst>
            </a:pP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рахунків </a:t>
            </a:r>
            <a:r>
              <a:rPr b="0" i="1" lang="uk-UA" sz="1500" spc="-12" strike="noStrike">
                <a:solidFill>
                  <a:srgbClr val="000000"/>
                </a:solidFill>
                <a:latin typeface="Times New Roman"/>
              </a:rPr>
              <a:t>способом </a:t>
            </a:r>
            <a:r>
              <a:rPr b="0" i="1" lang="uk-UA" sz="1500" spc="4" strike="noStrike">
                <a:solidFill>
                  <a:srgbClr val="000000"/>
                </a:solidFill>
                <a:latin typeface="Times New Roman"/>
              </a:rPr>
              <a:t>подвійного</a:t>
            </a:r>
            <a:r>
              <a:rPr b="0" i="1" lang="uk-UA" sz="1500" spc="38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uk-UA" sz="1500" spc="-1" strike="noStrike">
                <a:solidFill>
                  <a:srgbClr val="000000"/>
                </a:solidFill>
                <a:latin typeface="Times New Roman"/>
              </a:rPr>
              <a:t>запису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ts val="2180"/>
              </a:lnSpc>
              <a:spcBef>
                <a:spcPts val="60"/>
              </a:spcBef>
              <a:tabLst>
                <a:tab algn="l" pos="0"/>
              </a:tabLst>
            </a:pPr>
            <a:r>
              <a:rPr b="1" i="1" lang="uk-UA" sz="1500" spc="-1" strike="noStrike">
                <a:solidFill>
                  <a:srgbClr val="000000"/>
                </a:solidFill>
                <a:latin typeface="Times New Roman"/>
              </a:rPr>
              <a:t>Подвійний </a:t>
            </a:r>
            <a:r>
              <a:rPr b="1" i="1" lang="uk-UA" sz="1500" spc="-7" strike="noStrike">
                <a:solidFill>
                  <a:srgbClr val="000000"/>
                </a:solidFill>
                <a:latin typeface="Times New Roman"/>
              </a:rPr>
              <a:t>запис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спосіб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реєстрації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даних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рахунках бухгалтерського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обліку,</a:t>
            </a:r>
            <a:r>
              <a:rPr b="0" lang="uk-UA" sz="1500" spc="2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при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якому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дані 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про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господарські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операції,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які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виражені в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грошовій </a:t>
            </a:r>
            <a:r>
              <a:rPr b="0" lang="uk-UA" sz="1500" spc="12" strike="noStrike">
                <a:solidFill>
                  <a:srgbClr val="000000"/>
                </a:solidFill>
                <a:latin typeface="Times New Roman"/>
              </a:rPr>
              <a:t>оцінці,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записуються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рівних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сумах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по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дебету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одних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і 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кредиту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інших</a:t>
            </a:r>
            <a:r>
              <a:rPr b="0" lang="uk-UA" sz="1500" spc="-30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-26" strike="noStrike">
                <a:solidFill>
                  <a:srgbClr val="000000"/>
                </a:solidFill>
                <a:latin typeface="Times New Roman"/>
              </a:rPr>
              <a:t>рахунків.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927720" indent="915120">
              <a:lnSpc>
                <a:spcPct val="100000"/>
              </a:lnSpc>
              <a:spcBef>
                <a:spcPts val="241"/>
              </a:spcBef>
              <a:tabLst>
                <a:tab algn="l" pos="0"/>
              </a:tabLst>
            </a:pPr>
            <a:r>
              <a:rPr b="1" lang="uk-UA" sz="1500" spc="-12" strike="noStrike">
                <a:solidFill>
                  <a:srgbClr val="000000"/>
                </a:solidFill>
                <a:latin typeface="Times New Roman"/>
              </a:rPr>
              <a:t>Наприклад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: у разі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придбання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сировини –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запаси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сировинизбільшуються,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 сума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ct val="116000"/>
              </a:lnSpc>
              <a:spcBef>
                <a:spcPts val="79"/>
              </a:spcBef>
              <a:tabLst>
                <a:tab algn="l" pos="0"/>
              </a:tabLst>
            </a:pP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грошей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uk-UA" sz="1500" spc="-21" strike="noStrike">
                <a:solidFill>
                  <a:srgbClr val="000000"/>
                </a:solidFill>
                <a:latin typeface="Times New Roman"/>
              </a:rPr>
              <a:t>розрахунковому </a:t>
            </a:r>
            <a:r>
              <a:rPr b="0" lang="uk-UA" sz="1500" spc="-32" strike="noStrike">
                <a:solidFill>
                  <a:srgbClr val="000000"/>
                </a:solidFill>
                <a:latin typeface="Times New Roman"/>
              </a:rPr>
              <a:t>рахунку </a:t>
            </a:r>
            <a:r>
              <a:rPr b="0" lang="uk-UA" sz="1500" spc="-15" strike="noStrike">
                <a:solidFill>
                  <a:srgbClr val="000000"/>
                </a:solidFill>
                <a:latin typeface="Times New Roman"/>
              </a:rPr>
              <a:t>зменшується;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у разі використання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купленої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сировини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для виготовлення  продукції-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запаси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сировинизменшуються,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а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запаси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незавершеного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виробництва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зростають. Таким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чином, 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подвійний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запис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за </a:t>
            </a:r>
            <a:r>
              <a:rPr b="0" lang="uk-UA" sz="1500" spc="9" strike="noStrike">
                <a:solidFill>
                  <a:srgbClr val="000000"/>
                </a:solidFill>
                <a:latin typeface="Times New Roman"/>
              </a:rPr>
              <a:t>своєюсуттю </a:t>
            </a:r>
            <a:r>
              <a:rPr b="0" lang="uk-UA" sz="1500" spc="-7" strike="noStrike">
                <a:solidFill>
                  <a:srgbClr val="000000"/>
                </a:solidFill>
                <a:latin typeface="Times New Roman"/>
              </a:rPr>
              <a:t>відображає </a:t>
            </a:r>
            <a:r>
              <a:rPr b="0" lang="uk-UA" sz="1500" spc="-12" strike="noStrike">
                <a:solidFill>
                  <a:srgbClr val="000000"/>
                </a:solidFill>
                <a:latin typeface="Times New Roman"/>
              </a:rPr>
              <a:t>кругообіг </a:t>
            </a:r>
            <a:r>
              <a:rPr b="0" lang="uk-UA" sz="1500" spc="-1" strike="noStrike">
                <a:solidFill>
                  <a:srgbClr val="000000"/>
                </a:solidFill>
                <a:latin typeface="Times New Roman"/>
              </a:rPr>
              <a:t>засобів у</a:t>
            </a:r>
            <a:r>
              <a:rPr b="0" lang="uk-UA" sz="1500" spc="-205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00" spc="4" strike="noStrike">
                <a:solidFill>
                  <a:srgbClr val="000000"/>
                </a:solidFill>
                <a:latin typeface="Times New Roman"/>
              </a:rPr>
              <a:t>господарськійдіяльності.</a:t>
            </a:r>
            <a:endParaRPr b="0" lang="uk-UA" sz="15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2008800" y="-52920"/>
            <a:ext cx="6978960" cy="1223280"/>
          </a:xfrm>
          <a:prstGeom prst="rect">
            <a:avLst/>
          </a:prstGeom>
          <a:noFill/>
          <a:ln w="0">
            <a:noFill/>
          </a:ln>
        </p:spPr>
        <p:txBody>
          <a:bodyPr lIns="0" rIns="0" tIns="8280" bIns="0" anchor="t">
            <a:noAutofit/>
          </a:bodyPr>
          <a:p>
            <a:pPr marL="1614240" indent="0">
              <a:lnSpc>
                <a:spcPct val="101000"/>
              </a:lnSpc>
              <a:spcBef>
                <a:spcPts val="65"/>
              </a:spcBef>
              <a:buNone/>
              <a:tabLst>
                <a:tab algn="l" pos="0"/>
              </a:tabLst>
            </a:pPr>
            <a:r>
              <a:rPr b="0" i="1" lang="uk-UA" sz="3950" spc="12" strike="noStrike">
                <a:solidFill>
                  <a:srgbClr val="000000"/>
                </a:solidFill>
                <a:latin typeface="Verdana"/>
              </a:rPr>
              <a:t>Складання </a:t>
            </a:r>
            <a:r>
              <a:rPr b="0" i="1" lang="uk-UA" sz="3950" spc="24" strike="noStrike">
                <a:solidFill>
                  <a:srgbClr val="000000"/>
                </a:solidFill>
                <a:latin typeface="Verdana"/>
              </a:rPr>
              <a:t>балансу</a:t>
            </a:r>
            <a:r>
              <a:rPr b="0" i="1" lang="uk-UA" sz="3950" spc="-100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0" i="1" lang="uk-UA" sz="3950" spc="4" strike="noStrike">
                <a:solidFill>
                  <a:srgbClr val="000000"/>
                </a:solidFill>
                <a:latin typeface="Verdana"/>
              </a:rPr>
              <a:t>та  </a:t>
            </a:r>
            <a:r>
              <a:rPr b="0" i="1" lang="uk-UA" sz="3950" spc="9" strike="noStrike">
                <a:solidFill>
                  <a:srgbClr val="000000"/>
                </a:solidFill>
                <a:latin typeface="Verdana"/>
              </a:rPr>
              <a:t>іншої</a:t>
            </a:r>
            <a:r>
              <a:rPr b="0" i="1" lang="uk-UA" sz="3950" spc="72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0" i="1" lang="uk-UA" sz="3950" spc="12" strike="noStrike">
                <a:solidFill>
                  <a:srgbClr val="000000"/>
                </a:solidFill>
                <a:latin typeface="Verdana"/>
              </a:rPr>
              <a:t>звітності</a:t>
            </a:r>
            <a:endParaRPr b="0" lang="uk-UA" sz="395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object 3"/>
          <p:cNvSpPr/>
          <p:nvPr/>
        </p:nvSpPr>
        <p:spPr>
          <a:xfrm>
            <a:off x="75600" y="1117800"/>
            <a:ext cx="8427240" cy="4908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320" bIns="0" anchor="t">
            <a:spAutoFit/>
          </a:bodyPr>
          <a:p>
            <a:pPr marL="12600" indent="962640">
              <a:lnSpc>
                <a:spcPct val="105000"/>
              </a:lnSpc>
              <a:spcBef>
                <a:spcPts val="34"/>
              </a:spcBef>
              <a:tabLst>
                <a:tab algn="l" pos="0"/>
              </a:tabLst>
            </a:pP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Станом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на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певний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період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часу здійснюється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підведення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підсумків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господарської 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діяльності,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які 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фіксують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наявність господарських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засобів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їх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джерел за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допомогою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складання  </a:t>
            </a:r>
            <a:r>
              <a:rPr b="0" lang="uk-UA" sz="1550" spc="-35" strike="noStrike">
                <a:solidFill>
                  <a:srgbClr val="000000"/>
                </a:solidFill>
                <a:latin typeface="Times New Roman"/>
              </a:rPr>
              <a:t>балансу.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ct val="105000"/>
              </a:lnSpc>
              <a:spcBef>
                <a:spcPts val="6"/>
              </a:spcBef>
              <a:tabLst>
                <a:tab algn="l" pos="0"/>
              </a:tabLst>
            </a:pPr>
            <a:r>
              <a:rPr b="1" i="1" lang="uk-UA" sz="1550" spc="18" strike="noStrike">
                <a:solidFill>
                  <a:srgbClr val="000000"/>
                </a:solidFill>
                <a:latin typeface="Times New Roman"/>
              </a:rPr>
              <a:t>Баланс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в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бухгалтерському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розглядається </a:t>
            </a:r>
            <a:r>
              <a:rPr b="0" lang="uk-UA" sz="1550" spc="18" strike="noStrike">
                <a:solidFill>
                  <a:srgbClr val="000000"/>
                </a:solidFill>
                <a:latin typeface="Times New Roman"/>
              </a:rPr>
              <a:t>як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спосіб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узагальнення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та 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групуваннягосподарських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засобів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підприємства та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їх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джерел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на певну</a:t>
            </a:r>
            <a:r>
              <a:rPr b="0" lang="uk-UA" sz="1550" spc="304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66" strike="noStrike">
                <a:solidFill>
                  <a:srgbClr val="000000"/>
                </a:solidFill>
                <a:latin typeface="Times New Roman"/>
              </a:rPr>
              <a:t>дату.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927720" indent="915120">
              <a:lnSpc>
                <a:spcPct val="100000"/>
              </a:lnSpc>
              <a:spcBef>
                <a:spcPts val="164"/>
              </a:spcBef>
              <a:tabLst>
                <a:tab algn="l" pos="0"/>
              </a:tabLst>
            </a:pPr>
            <a:r>
              <a:rPr b="1" i="1" lang="uk-UA" sz="1550" spc="24" strike="noStrike">
                <a:solidFill>
                  <a:srgbClr val="000000"/>
                </a:solidFill>
                <a:latin typeface="Times New Roman"/>
              </a:rPr>
              <a:t>Баланс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звіт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про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фінансовий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стан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підприємства,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який відображає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на</a:t>
            </a:r>
            <a:r>
              <a:rPr b="0" lang="uk-UA" sz="1550" spc="-22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певну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ts val="1831"/>
              </a:lnSpc>
              <a:spcBef>
                <a:spcPts val="244"/>
              </a:spcBef>
              <a:tabLst>
                <a:tab algn="l" pos="0"/>
              </a:tabLst>
            </a:pP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дату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його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активи,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зобов’язання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та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власний</a:t>
            </a:r>
            <a:r>
              <a:rPr b="0" lang="uk-UA" sz="1550" spc="-18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капітал.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ts val="1831"/>
              </a:lnSpc>
              <a:tabLst>
                <a:tab algn="l" pos="0"/>
              </a:tabLst>
            </a:pP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Крім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узагальнених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даних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про стан 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ресурсів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підприємства, 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розраховуються</a:t>
            </a:r>
            <a:r>
              <a:rPr b="0" lang="uk-UA" sz="1550" spc="12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окремі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ct val="100000"/>
              </a:lnSpc>
              <a:spcBef>
                <a:spcPts val="96"/>
              </a:spcBef>
              <a:tabLst>
                <a:tab algn="l" pos="0"/>
              </a:tabLst>
            </a:pP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показники,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які відображаються в звітності</a:t>
            </a:r>
            <a:r>
              <a:rPr b="0" lang="uk-UA" sz="1550" spc="-2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підприємства.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927720" indent="915120">
              <a:lnSpc>
                <a:spcPct val="100000"/>
              </a:lnSpc>
              <a:spcBef>
                <a:spcPts val="164"/>
              </a:spcBef>
              <a:tabLst>
                <a:tab algn="l" pos="0"/>
              </a:tabLst>
            </a:pPr>
            <a:r>
              <a:rPr b="1" i="1" lang="uk-UA" sz="1550" spc="4" strike="noStrike">
                <a:solidFill>
                  <a:srgbClr val="000000"/>
                </a:solidFill>
                <a:latin typeface="Times New Roman"/>
              </a:rPr>
              <a:t>Звітність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це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система підсумкових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показників,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які всебічно</a:t>
            </a:r>
            <a:r>
              <a:rPr b="0" lang="uk-UA" sz="1550" spc="8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характеризують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ts val="1950"/>
              </a:lnSpc>
              <a:spcBef>
                <a:spcPts val="11"/>
              </a:spcBef>
              <a:tabLst>
                <a:tab algn="l" pos="0"/>
              </a:tabLst>
            </a:pP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господарську і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фінансову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діяльність підприємства, </a:t>
            </a:r>
            <a:r>
              <a:rPr b="0" lang="uk-UA" sz="1550" spc="-41" strike="noStrike">
                <a:solidFill>
                  <a:srgbClr val="000000"/>
                </a:solidFill>
                <a:latin typeface="Times New Roman"/>
              </a:rPr>
              <a:t>результати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використання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його активів та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стан 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зобов’язань.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927720" indent="915120">
              <a:lnSpc>
                <a:spcPts val="1800"/>
              </a:lnSpc>
              <a:tabLst>
                <a:tab algn="l" pos="0"/>
              </a:tabLst>
            </a:pPr>
            <a:r>
              <a:rPr b="1" i="1" lang="uk-UA" sz="1550" spc="9" strike="noStrike">
                <a:solidFill>
                  <a:srgbClr val="000000"/>
                </a:solidFill>
                <a:latin typeface="Times New Roman"/>
              </a:rPr>
              <a:t>Бухгалтерська </a:t>
            </a:r>
            <a:r>
              <a:rPr b="1" i="1" lang="uk-UA" sz="1550" spc="-1" strike="noStrike">
                <a:solidFill>
                  <a:srgbClr val="000000"/>
                </a:solidFill>
                <a:latin typeface="Times New Roman"/>
              </a:rPr>
              <a:t>звітність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–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це звітність,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яка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складається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на підставі</a:t>
            </a:r>
            <a:r>
              <a:rPr b="0" lang="uk-UA" sz="1550" spc="143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даних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  <a:p>
            <a:pPr marL="12600" indent="915120">
              <a:lnSpc>
                <a:spcPct val="103000"/>
              </a:lnSpc>
              <a:spcBef>
                <a:spcPts val="40"/>
              </a:spcBef>
              <a:tabLst>
                <a:tab algn="l" pos="6143040"/>
                <a:tab algn="l" pos="7553880"/>
              </a:tabLst>
            </a:pPr>
            <a:r>
              <a:rPr b="0" lang="uk-UA" sz="1550" spc="-46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uk-UA" sz="1550" spc="-106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uk-UA" sz="1550" spc="32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uk-UA" sz="1550" spc="32" strike="noStrike">
                <a:solidFill>
                  <a:srgbClr val="000000"/>
                </a:solidFill>
                <a:latin typeface="Times New Roman"/>
              </a:rPr>
              <a:t>ь</a:t>
            </a:r>
            <a:r>
              <a:rPr b="0" lang="uk-UA" sz="1550" spc="-86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uk-UA" sz="1550" spc="-41" strike="noStrike">
                <a:solidFill>
                  <a:srgbClr val="000000"/>
                </a:solidFill>
                <a:latin typeface="Times New Roman"/>
              </a:rPr>
              <a:t>г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46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uk-UA" sz="1550" spc="-46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uk-UA" sz="1550" spc="10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29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за</a:t>
            </a:r>
            <a:r>
              <a:rPr b="0" lang="uk-UA" sz="1550" spc="29" strike="noStrike">
                <a:solidFill>
                  <a:srgbClr val="000000"/>
                </a:solidFill>
                <a:latin typeface="Times New Roman"/>
              </a:rPr>
              <a:t>д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л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нн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я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3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фо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ма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ц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йн</a:t>
            </a:r>
            <a:r>
              <a:rPr b="0" lang="uk-UA" sz="1550" spc="58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7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б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3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е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ни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х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37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86" strike="noStrike">
                <a:solidFill>
                  <a:srgbClr val="000000"/>
                </a:solidFill>
                <a:latin typeface="Times New Roman"/>
              </a:rPr>
              <a:t>к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о</a:t>
            </a:r>
            <a:r>
              <a:rPr b="0" lang="uk-UA" sz="1550" spc="-32" strike="noStrike">
                <a:solidFill>
                  <a:srgbClr val="000000"/>
                </a:solidFill>
                <a:latin typeface="Times New Roman"/>
              </a:rPr>
              <a:t>р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и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uk-UA" sz="1550" spc="-106" strike="noStrike">
                <a:solidFill>
                  <a:srgbClr val="000000"/>
                </a:solidFill>
                <a:latin typeface="Times New Roman"/>
              </a:rPr>
              <a:t>у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uk-UA" sz="1550" spc="-97" strike="noStrike">
                <a:solidFill>
                  <a:srgbClr val="000000"/>
                </a:solidFill>
                <a:latin typeface="Times New Roman"/>
              </a:rPr>
              <a:t>а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ч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uk-UA" sz="1550" spc="83" strike="noStrike">
                <a:solidFill>
                  <a:srgbClr val="000000"/>
                </a:solidFill>
                <a:latin typeface="Times New Roman"/>
              </a:rPr>
              <a:t>в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uk-UA" sz="1550" spc="38" strike="noStrike">
                <a:solidFill>
                  <a:srgbClr val="000000"/>
                </a:solidFill>
                <a:latin typeface="Times New Roman"/>
              </a:rPr>
              <a:t>З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ві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н</a:t>
            </a:r>
            <a:r>
              <a:rPr b="0" lang="uk-UA" sz="1550" spc="9" strike="noStrike">
                <a:solidFill>
                  <a:srgbClr val="000000"/>
                </a:solidFill>
                <a:latin typeface="Times New Roman"/>
              </a:rPr>
              <a:t>і</a:t>
            </a:r>
            <a:r>
              <a:rPr b="0" lang="uk-UA" sz="1550" spc="-15" strike="noStrike">
                <a:solidFill>
                  <a:srgbClr val="000000"/>
                </a:solidFill>
                <a:latin typeface="Times New Roman"/>
              </a:rPr>
              <a:t>с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т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ь 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ширше висвітлює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господарську діяльність </a:t>
            </a:r>
            <a:r>
              <a:rPr b="0" lang="uk-UA" sz="1550" spc="-1" strike="noStrike">
                <a:solidFill>
                  <a:srgbClr val="000000"/>
                </a:solidFill>
                <a:latin typeface="Times New Roman"/>
              </a:rPr>
              <a:t>підприємства,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ніж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баланс.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Вона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включає: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звіт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про 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фінансові </a:t>
            </a:r>
            <a:r>
              <a:rPr b="0" lang="uk-UA" sz="1550" spc="-35" strike="noStrike">
                <a:solidFill>
                  <a:srgbClr val="000000"/>
                </a:solidFill>
                <a:latin typeface="Times New Roman"/>
              </a:rPr>
              <a:t>результати; 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звіт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про  </a:t>
            </a:r>
            <a:r>
              <a:rPr b="0" lang="uk-UA" sz="1550" spc="-41" strike="noStrike">
                <a:solidFill>
                  <a:srgbClr val="000000"/>
                </a:solidFill>
                <a:latin typeface="Times New Roman"/>
              </a:rPr>
              <a:t>рух </a:t>
            </a:r>
            <a:r>
              <a:rPr b="0" lang="uk-UA" sz="1550" spc="12" strike="noStrike">
                <a:solidFill>
                  <a:srgbClr val="000000"/>
                </a:solidFill>
                <a:latin typeface="Times New Roman"/>
              </a:rPr>
              <a:t>грошових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коштів, </a:t>
            </a:r>
            <a:r>
              <a:rPr b="0" lang="uk-UA" sz="1550" spc="4" strike="noStrike">
                <a:solidFill>
                  <a:srgbClr val="000000"/>
                </a:solidFill>
                <a:latin typeface="Times New Roman"/>
              </a:rPr>
              <a:t>звіт </a:t>
            </a:r>
            <a:r>
              <a:rPr b="0" lang="uk-UA" sz="1550" spc="32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про</a:t>
            </a:r>
            <a:r>
              <a:rPr b="0" lang="uk-UA" sz="1550" spc="109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власний</a:t>
            </a:r>
            <a:r>
              <a:rPr b="0" lang="uk-UA" sz="1550" spc="-7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uk-UA" sz="1550" spc="-12" strike="noStrike">
                <a:solidFill>
                  <a:srgbClr val="000000"/>
                </a:solidFill>
                <a:latin typeface="Times New Roman"/>
              </a:rPr>
              <a:t>капітал.</a:t>
            </a:r>
            <a:endParaRPr b="0" lang="uk-UA" sz="15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2742840" y="203760"/>
            <a:ext cx="5557320" cy="1358280"/>
          </a:xfrm>
          <a:prstGeom prst="rect">
            <a:avLst/>
          </a:prstGeom>
          <a:noFill/>
          <a:ln w="0">
            <a:noFill/>
          </a:ln>
        </p:spPr>
        <p:txBody>
          <a:bodyPr lIns="0" rIns="0" tIns="17280" bIns="0" anchor="t">
            <a:noAutofit/>
          </a:bodyPr>
          <a:p>
            <a:pPr marL="12600" indent="0">
              <a:lnSpc>
                <a:spcPct val="100000"/>
              </a:lnSpc>
              <a:spcBef>
                <a:spcPts val="136"/>
              </a:spcBef>
              <a:buNone/>
            </a:pPr>
            <a:r>
              <a:rPr b="0" i="1" lang="uk-UA" sz="4400" spc="18" strike="noStrike">
                <a:solidFill>
                  <a:srgbClr val="000000"/>
                </a:solidFill>
                <a:latin typeface="Verdana"/>
              </a:rPr>
              <a:t>Домашнє</a:t>
            </a:r>
            <a:r>
              <a:rPr b="0" i="1" lang="uk-UA" sz="4400" spc="-282" strike="noStrike">
                <a:solidFill>
                  <a:srgbClr val="000000"/>
                </a:solidFill>
                <a:latin typeface="Verdana"/>
              </a:rPr>
              <a:t> </a:t>
            </a:r>
            <a:r>
              <a:rPr b="0" i="1" lang="uk-UA" sz="4400" spc="12" strike="noStrike">
                <a:solidFill>
                  <a:srgbClr val="000000"/>
                </a:solidFill>
                <a:latin typeface="Verdana"/>
              </a:rPr>
              <a:t>завдання</a:t>
            </a:r>
            <a:endParaRPr b="0" lang="uk-UA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object 3"/>
          <p:cNvSpPr/>
          <p:nvPr/>
        </p:nvSpPr>
        <p:spPr>
          <a:xfrm>
            <a:off x="1077840" y="1388880"/>
            <a:ext cx="7638120" cy="56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2600" bIns="0" anchor="t">
            <a:spAutoFit/>
          </a:bodyPr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Виконайте </a:t>
            </a:r>
            <a:r>
              <a:rPr b="0" lang="uk-UA" sz="1800" spc="-12" strike="noStrike">
                <a:solidFill>
                  <a:srgbClr val="000000"/>
                </a:solidFill>
                <a:latin typeface="Calibri"/>
              </a:rPr>
              <a:t>тест </a:t>
            </a:r>
            <a:r>
              <a:rPr b="0" lang="uk-UA" sz="1800" spc="-7" strike="noStrike">
                <a:solidFill>
                  <a:srgbClr val="000000"/>
                </a:solidFill>
                <a:latin typeface="Calibri"/>
              </a:rPr>
              <a:t>«Предмет </a:t>
            </a:r>
            <a:r>
              <a:rPr b="0" lang="uk-UA" sz="1800" spc="-1" strike="noStrike">
                <a:solidFill>
                  <a:srgbClr val="000000"/>
                </a:solidFill>
                <a:latin typeface="Calibri"/>
              </a:rPr>
              <a:t>і </a:t>
            </a:r>
            <a:r>
              <a:rPr b="0" lang="uk-UA" sz="1800" spc="-21" strike="noStrike">
                <a:solidFill>
                  <a:srgbClr val="000000"/>
                </a:solidFill>
                <a:latin typeface="Calibri"/>
              </a:rPr>
              <a:t>метод </a:t>
            </a:r>
            <a:r>
              <a:rPr b="0" lang="uk-UA" sz="1800" spc="-12" strike="noStrike">
                <a:solidFill>
                  <a:srgbClr val="000000"/>
                </a:solidFill>
                <a:latin typeface="Calibri"/>
              </a:rPr>
              <a:t>бухгалтерського</a:t>
            </a:r>
            <a:r>
              <a:rPr b="0" lang="uk-UA" sz="1800" spc="-290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uk-UA" sz="1800" spc="4" strike="noStrike">
                <a:solidFill>
                  <a:srgbClr val="000000"/>
                </a:solidFill>
                <a:latin typeface="Calibri"/>
              </a:rPr>
              <a:t>обліку»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20"/>
              </a:spcBef>
            </a:pPr>
            <a:r>
              <a:rPr b="0" lang="uk-UA" sz="1800" spc="-12" strike="noStrike" u="heavy">
                <a:solidFill>
                  <a:srgbClr val="8c56b6"/>
                </a:solidFill>
                <a:uFill>
                  <a:solidFill>
                    <a:srgbClr val="8c56b6"/>
                  </a:solidFill>
                </a:uFill>
                <a:latin typeface="Calibri"/>
              </a:rPr>
              <a:t>https://naurok.com.ua/test/predmet-i-metod-buhgalterskogo-obliku-404405.html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object 4"/>
          <p:cNvSpPr/>
          <p:nvPr/>
        </p:nvSpPr>
        <p:spPr>
          <a:xfrm>
            <a:off x="2590920" y="2038320"/>
            <a:ext cx="3809520" cy="289044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LibreOffice/7.4.2.3$Windows_X86_64 LibreOffice_project/382eef1f22670f7f4118c8c2dd222ec7ad009daf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2021-02-14T09:26:21Z</dcterms:created>
  <dc:creator/>
  <dc:description/>
  <dc:language>uk-UA</dc:language>
  <cp:lastModifiedBy/>
  <dcterms:modified xsi:type="dcterms:W3CDTF">2021-02-14T09:26:21Z</dcterms:modified>
  <cp:revision>0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2021-02-10T00:00:00Z</vt:filetime>
  </property>
  <property fmtid="{D5CDD505-2E9C-101B-9397-08002B2CF9AE}" pid="3" name="Creator">
    <vt:lpwstr>Online2PDF.com</vt:lpwstr>
  </property>
  <property fmtid="{D5CDD505-2E9C-101B-9397-08002B2CF9AE}" pid="4" name="LastSaved">
    <vt:filetime>2021-02-10T00:00:00Z</vt:filetime>
  </property>
  <property fmtid="{D5CDD505-2E9C-101B-9397-08002B2CF9AE}" pid="5" name="PresentationFormat">
    <vt:lpwstr>On-screen Show (4:3)</vt:lpwstr>
  </property>
</Properties>
</file>